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7" r:id="rId2"/>
    <p:sldId id="435" r:id="rId3"/>
    <p:sldId id="436" r:id="rId4"/>
    <p:sldId id="438" r:id="rId5"/>
    <p:sldId id="428" r:id="rId6"/>
    <p:sldId id="434" r:id="rId7"/>
    <p:sldId id="441" r:id="rId8"/>
    <p:sldId id="443" r:id="rId9"/>
    <p:sldId id="444" r:id="rId10"/>
    <p:sldId id="445" r:id="rId11"/>
    <p:sldId id="256" r:id="rId12"/>
    <p:sldId id="431" r:id="rId13"/>
    <p:sldId id="449" r:id="rId14"/>
    <p:sldId id="359" r:id="rId15"/>
    <p:sldId id="450" r:id="rId16"/>
    <p:sldId id="451" r:id="rId17"/>
    <p:sldId id="452" r:id="rId18"/>
    <p:sldId id="453" r:id="rId19"/>
    <p:sldId id="454" r:id="rId20"/>
    <p:sldId id="455" r:id="rId21"/>
    <p:sldId id="456" r:id="rId22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 userDrawn="1">
          <p15:clr>
            <a:srgbClr val="A4A3A4"/>
          </p15:clr>
        </p15:guide>
        <p15:guide id="2" pos="2170" userDrawn="1">
          <p15:clr>
            <a:srgbClr val="A4A3A4"/>
          </p15:clr>
        </p15:guide>
        <p15:guide id="3" orient="horz" pos="3126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50113" initials="5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4747"/>
    <a:srgbClr val="C20D20"/>
    <a:srgbClr val="A6CD66"/>
    <a:srgbClr val="3B3B3B"/>
    <a:srgbClr val="0074B4"/>
    <a:srgbClr val="0089C3"/>
    <a:srgbClr val="19C0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9" autoAdjust="0"/>
    <p:restoredTop sz="94660"/>
  </p:normalViewPr>
  <p:slideViewPr>
    <p:cSldViewPr>
      <p:cViewPr varScale="1">
        <p:scale>
          <a:sx n="87" d="100"/>
          <a:sy n="87" d="100"/>
        </p:scale>
        <p:origin x="112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2419" y="58"/>
      </p:cViewPr>
      <p:guideLst>
        <p:guide orient="horz" pos="3156"/>
        <p:guide pos="2170"/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60" cy="496332"/>
          </a:xfrm>
          <a:prstGeom prst="rect">
            <a:avLst/>
          </a:prstGeom>
        </p:spPr>
        <p:txBody>
          <a:bodyPr vert="horz" lIns="91272" tIns="45636" rIns="91272" bIns="45636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60" cy="496332"/>
          </a:xfrm>
          <a:prstGeom prst="rect">
            <a:avLst/>
          </a:prstGeom>
        </p:spPr>
        <p:txBody>
          <a:bodyPr vert="horz" lIns="91272" tIns="45636" rIns="91272" bIns="45636" rtlCol="0"/>
          <a:lstStyle>
            <a:lvl1pPr algn="r">
              <a:defRPr sz="1200"/>
            </a:lvl1pPr>
          </a:lstStyle>
          <a:p>
            <a:pPr>
              <a:defRPr/>
            </a:pPr>
            <a:fld id="{4EE00AE9-CEC6-6146-BB9B-2DF107C47BD3}" type="datetimeFigureOut">
              <a:rPr lang="en-US"/>
              <a:pPr>
                <a:defRPr/>
              </a:pPr>
              <a:t>3/6/2019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60" cy="496332"/>
          </a:xfrm>
          <a:prstGeom prst="rect">
            <a:avLst/>
          </a:prstGeom>
        </p:spPr>
        <p:txBody>
          <a:bodyPr vert="horz" lIns="91272" tIns="45636" rIns="91272" bIns="45636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5"/>
            <a:ext cx="2945660" cy="496332"/>
          </a:xfrm>
          <a:prstGeom prst="rect">
            <a:avLst/>
          </a:prstGeom>
        </p:spPr>
        <p:txBody>
          <a:bodyPr vert="horz" lIns="91272" tIns="45636" rIns="91272" bIns="45636" rtlCol="0" anchor="b"/>
          <a:lstStyle>
            <a:lvl1pPr algn="r">
              <a:defRPr sz="1200"/>
            </a:lvl1pPr>
          </a:lstStyle>
          <a:p>
            <a:pPr>
              <a:defRPr/>
            </a:pPr>
            <a:fld id="{47A7EBF8-8745-0F43-83B9-70163C25F8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819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60" cy="496332"/>
          </a:xfrm>
          <a:prstGeom prst="rect">
            <a:avLst/>
          </a:prstGeom>
        </p:spPr>
        <p:txBody>
          <a:bodyPr vert="horz" lIns="91272" tIns="45636" rIns="91272" bIns="4563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60" cy="496332"/>
          </a:xfrm>
          <a:prstGeom prst="rect">
            <a:avLst/>
          </a:prstGeom>
        </p:spPr>
        <p:txBody>
          <a:bodyPr vert="horz" lIns="91272" tIns="45636" rIns="91272" bIns="4563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B9BA7AF-7F48-A742-8D57-B3180EB40A7E}" type="datetimeFigureOut">
              <a:rPr lang="en-US"/>
              <a:pPr>
                <a:defRPr/>
              </a:pPr>
              <a:t>3/6/2019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72" tIns="45636" rIns="91272" bIns="4563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272" tIns="45636" rIns="91272" bIns="45636" rtlCol="0"/>
          <a:lstStyle/>
          <a:p>
            <a:pPr lvl="0"/>
            <a:r>
              <a:rPr lang="ga-IE" noProof="0"/>
              <a:t>Click to edit Master text styles</a:t>
            </a:r>
          </a:p>
          <a:p>
            <a:pPr lvl="1"/>
            <a:r>
              <a:rPr lang="ga-IE" noProof="0"/>
              <a:t>Second level</a:t>
            </a:r>
          </a:p>
          <a:p>
            <a:pPr lvl="2"/>
            <a:r>
              <a:rPr lang="ga-IE" noProof="0"/>
              <a:t>Third level</a:t>
            </a:r>
          </a:p>
          <a:p>
            <a:pPr lvl="3"/>
            <a:r>
              <a:rPr lang="ga-IE" noProof="0"/>
              <a:t>Fourth level</a:t>
            </a:r>
          </a:p>
          <a:p>
            <a:pPr lvl="4"/>
            <a:r>
              <a:rPr lang="ga-IE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60" cy="496332"/>
          </a:xfrm>
          <a:prstGeom prst="rect">
            <a:avLst/>
          </a:prstGeom>
        </p:spPr>
        <p:txBody>
          <a:bodyPr vert="horz" lIns="91272" tIns="45636" rIns="91272" bIns="4563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60" cy="496332"/>
          </a:xfrm>
          <a:prstGeom prst="rect">
            <a:avLst/>
          </a:prstGeom>
        </p:spPr>
        <p:txBody>
          <a:bodyPr vert="horz" lIns="91272" tIns="45636" rIns="91272" bIns="4563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5E270AF-38F9-D14E-8F80-ED486761B8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6280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E270AF-38F9-D14E-8F80-ED486761B82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369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79769" y="4715154"/>
            <a:ext cx="5438139" cy="4466987"/>
          </a:xfrm>
          <a:prstGeom prst="rect">
            <a:avLst/>
          </a:prstGeom>
        </p:spPr>
        <p:txBody>
          <a:bodyPr lIns="91414" tIns="91414" rIns="91414" bIns="91414" anchor="t" anchorCtr="0">
            <a:noAutofit/>
          </a:bodyPr>
          <a:lstStyle/>
          <a:p>
            <a:pPr>
              <a:spcBef>
                <a:spcPts val="0"/>
              </a:spcBef>
            </a:pPr>
            <a:endParaRPr dirty="0"/>
          </a:p>
        </p:txBody>
      </p:sp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DWorks7/Clients/LEO/Identity_Guidelines/DesignExamples/LEO_PPT/JPEGS/LEO_PPT_design_green.jpg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DWorks7/Clients/LEO/Identity_Guidelines/DesignExamples/LEO_PPT/JPEGS/LEO_PPT_ThankYou.jpg" TargetMode="External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DWorks7/Clients/LEO/LEO_Brand_Assets/DESIGN_EXAMPLES/LEO_BRAND/LEO_PPT/JPEGS/LEO_PPT_Title_Local.jpg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DWorks7/Clients/LEO/LEO_Brand_Assets/DESIGN_EXAMPLES/LEO_BRAND/LEO_PPT/JPEGS/LEO_PPT_Title.jpg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DWorks7/Clients/LEO/Identity_Guidelines/DesignExamples/LEO_PPT/JPEGS/LEO_PPT_design_green.jpg" TargetMode="External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DWorks7/Clients/LEO/LEO_Brand_Assets/DESIGN_EXAMPLES/LEO_BRAND/LEO_PPT/JPEGS/LEO_PPT_design_blue.jpg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DWorks7/Clients/LEO/Identity_Guidelines/DesignExamples/LEO_PPT/JPEGS/LEO_PPT_design_green.jpg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DWorks7/Clients/LEO/Identity_Guidelines/DesignExamples/LEO_PPT/JPEGS/LEO_PPT_gradient.jpg" TargetMode="External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63EA3AD-3A26-42DF-B2EA-45A9BF1E9AEA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A576B391-838C-452A-890F-68DFC2C5ED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051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1550" y="404465"/>
            <a:ext cx="7560890" cy="576263"/>
          </a:xfrm>
          <a:ln>
            <a:noFill/>
          </a:ln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/>
            <a:r>
              <a:rPr lang="en-IE" dirty="0"/>
              <a:t/>
            </a:r>
            <a:br>
              <a:rPr lang="en-IE" dirty="0"/>
            </a:br>
            <a:r>
              <a:rPr lang="en-IE" dirty="0"/>
              <a:t>Feasibility Study/ Innovation Grants</a:t>
            </a:r>
            <a:br>
              <a:rPr lang="en-IE" dirty="0"/>
            </a:b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971600" y="1600201"/>
            <a:ext cx="7571184" cy="3773015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800" b="0"/>
            </a:lvl1pPr>
            <a:lvl2pPr marL="285750" indent="-285750">
              <a:buFont typeface="Arial"/>
              <a:buChar char="•"/>
              <a:defRPr sz="1600"/>
            </a:lvl2pPr>
            <a:lvl3pPr marL="720000" indent="-228600">
              <a:buFont typeface="Lucida Grande"/>
              <a:buChar char="﹣"/>
              <a:defRPr/>
            </a:lvl3pPr>
            <a:lvl4pPr marL="396000">
              <a:defRPr>
                <a:solidFill>
                  <a:srgbClr val="0089C3"/>
                </a:solidFill>
              </a:defRPr>
            </a:lvl4pPr>
            <a:lvl5pPr marL="1404000">
              <a:defRPr>
                <a:solidFill>
                  <a:srgbClr val="0089C3"/>
                </a:solidFill>
              </a:defRPr>
            </a:lvl5pPr>
          </a:lstStyle>
          <a:p>
            <a:pPr lvl="0"/>
            <a:r>
              <a:rPr lang="en-IE" dirty="0"/>
              <a:t>Average grant €10,000</a:t>
            </a:r>
          </a:p>
          <a:p>
            <a:pPr lvl="0"/>
            <a:endParaRPr lang="en-IE" dirty="0"/>
          </a:p>
          <a:p>
            <a:pPr lvl="0"/>
            <a:r>
              <a:rPr lang="en-IE" dirty="0"/>
              <a:t>Must have the money to spend it and get 50% refund based on receipts (excluding VAT)</a:t>
            </a:r>
          </a:p>
          <a:p>
            <a:pPr lvl="0"/>
            <a:endParaRPr lang="en-IE" dirty="0"/>
          </a:p>
          <a:p>
            <a:pPr lvl="0"/>
            <a:r>
              <a:rPr lang="en-IE" dirty="0"/>
              <a:t> 50% towards costs of 3rd party consultancy 	</a:t>
            </a:r>
          </a:p>
          <a:p>
            <a:pPr lvl="0"/>
            <a:r>
              <a:rPr lang="en-IE" dirty="0"/>
              <a:t> 50% patent costs</a:t>
            </a:r>
          </a:p>
          <a:p>
            <a:pPr lvl="0"/>
            <a:r>
              <a:rPr lang="en-IE" dirty="0"/>
              <a:t> 50% prototype development costs								</a:t>
            </a:r>
          </a:p>
        </p:txBody>
      </p:sp>
    </p:spTree>
    <p:extLst>
      <p:ext uri="{BB962C8B-B14F-4D97-AF65-F5344CB8AC3E}">
        <p14:creationId xmlns:p14="http://schemas.microsoft.com/office/powerpoint/2010/main" val="1642624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EO_PPT_design_green.jpg" descr="/Users/DWorks7/Clients/LEO/Identity_Guidelines/DesignExamples/LEO_PPT/JPEGS/LEO_PPT_design_green.jpg"/>
          <p:cNvPicPr>
            <a:picLocks noChangeAspect="1"/>
          </p:cNvPicPr>
          <p:nvPr userDrawn="1"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404465"/>
            <a:ext cx="7560890" cy="576263"/>
          </a:xfrm>
        </p:spPr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971600" y="1600201"/>
            <a:ext cx="7571184" cy="377301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800" b="0"/>
            </a:lvl1pPr>
            <a:lvl2pPr marL="285750" indent="-285750">
              <a:buFont typeface="Arial"/>
              <a:buChar char="•"/>
              <a:defRPr sz="1600"/>
            </a:lvl2pPr>
            <a:lvl3pPr marL="720000" indent="-228600">
              <a:buFont typeface="Lucida Grande"/>
              <a:buChar char="﹣"/>
              <a:defRPr/>
            </a:lvl3pPr>
            <a:lvl4pPr marL="396000">
              <a:defRPr>
                <a:solidFill>
                  <a:srgbClr val="A6CD66"/>
                </a:solidFill>
              </a:defRPr>
            </a:lvl4pPr>
            <a:lvl5pPr marL="1404000">
              <a:defRPr>
                <a:solidFill>
                  <a:srgbClr val="A6CD66"/>
                </a:solidFill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9735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132856"/>
            <a:ext cx="7416824" cy="939536"/>
          </a:xfrm>
        </p:spPr>
        <p:txBody>
          <a:bodyPr anchor="t"/>
          <a:lstStyle/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71600" y="3068960"/>
            <a:ext cx="7416824" cy="1512168"/>
          </a:xfrm>
        </p:spPr>
        <p:txBody>
          <a:bodyPr/>
          <a:lstStyle>
            <a:lvl1pPr>
              <a:defRPr sz="18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0" indent="0">
              <a:lnSpc>
                <a:spcPct val="130000"/>
              </a:lnSpc>
              <a:buNone/>
              <a:defRPr sz="1600"/>
            </a:lvl2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45141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560840" cy="504056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ln>
                  <a:noFill/>
                </a:ln>
              </a:defRPr>
            </a:lvl1pPr>
          </a:lstStyle>
          <a:p>
            <a:r>
              <a:rPr lang="ga-IE"/>
              <a:t>Click to edit Master title style</a:t>
            </a:r>
            <a:endParaRPr lang="en-IE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971600" y="1600201"/>
            <a:ext cx="7571184" cy="377301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800" b="0"/>
            </a:lvl1pPr>
            <a:lvl2pPr marL="285750" indent="-285750">
              <a:buFont typeface="Arial"/>
              <a:buChar char="•"/>
              <a:defRPr sz="1600"/>
            </a:lvl2pPr>
            <a:lvl3pPr marL="720000" indent="-228600">
              <a:buFont typeface="Lucida Grande"/>
              <a:buChar char="﹣"/>
              <a:defRPr/>
            </a:lvl3pPr>
            <a:lvl4pPr marL="396000"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4pPr>
            <a:lvl5pPr marL="1404000"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IE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971600" y="836712"/>
            <a:ext cx="7560840" cy="360040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3pPr marL="0" indent="0">
              <a:buNone/>
              <a:defRPr/>
            </a:lvl3pPr>
            <a:lvl5pPr marL="707400" indent="0">
              <a:buNone/>
              <a:defRPr/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3002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5832648" cy="50405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ga-IE"/>
              <a:t>Click to edit Master title style</a:t>
            </a:r>
            <a:endParaRPr lang="en-IE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971600" y="836712"/>
            <a:ext cx="5832648" cy="360040"/>
          </a:xfrm>
        </p:spPr>
        <p:txBody>
          <a:bodyPr>
            <a:noAutofit/>
          </a:bodyPr>
          <a:lstStyle>
            <a:lvl1pPr>
              <a:defRPr sz="1800" b="0">
                <a:solidFill>
                  <a:srgbClr val="A6CD66"/>
                </a:solidFill>
              </a:defRPr>
            </a:lvl1pPr>
            <a:lvl3pPr marL="0" indent="0">
              <a:buNone/>
              <a:defRPr/>
            </a:lvl3pPr>
            <a:lvl5pPr marL="707400" indent="0">
              <a:buNone/>
              <a:defRPr/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971600" y="1600201"/>
            <a:ext cx="7715200" cy="3989039"/>
          </a:xfrm>
          <a:prstGeom prst="rect">
            <a:avLst/>
          </a:prstGeom>
        </p:spPr>
        <p:txBody>
          <a:bodyPr rtlCol="0">
            <a:normAutofit/>
          </a:bodyPr>
          <a:lstStyle>
            <a:lvl1pPr marL="285750" indent="-285750">
              <a:buFont typeface="Arial"/>
              <a:buChar char="•"/>
              <a:defRPr sz="1800" b="0"/>
            </a:lvl1pPr>
            <a:lvl2pPr marL="720000" indent="-285750">
              <a:buFont typeface="Lucida Grande"/>
              <a:buChar char="﹣"/>
              <a:defRPr sz="1600"/>
            </a:lvl2pPr>
            <a:lvl3pPr marL="972000" indent="-228600">
              <a:buFont typeface="Arial"/>
              <a:buChar char="•"/>
              <a:defRPr sz="1400">
                <a:solidFill>
                  <a:srgbClr val="19C0E1"/>
                </a:solidFill>
              </a:defRPr>
            </a:lvl3pPr>
            <a:lvl4pPr marL="756000">
              <a:defRPr/>
            </a:lvl4pPr>
            <a:lvl5pPr marL="972000">
              <a:defRPr/>
            </a:lvl5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2196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971550" y="1341438"/>
            <a:ext cx="770413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5904656" cy="504056"/>
          </a:xfrm>
        </p:spPr>
        <p:txBody>
          <a:bodyPr>
            <a:normAutofit/>
          </a:bodyPr>
          <a:lstStyle>
            <a:lvl1pPr>
              <a:defRPr sz="2800">
                <a:solidFill>
                  <a:srgbClr val="474747"/>
                </a:solidFill>
              </a:defRPr>
            </a:lvl1pPr>
          </a:lstStyle>
          <a:p>
            <a:r>
              <a:rPr lang="ga-IE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600200"/>
            <a:ext cx="7715200" cy="3773016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rgbClr val="474747"/>
                </a:solidFill>
              </a:defRPr>
            </a:lvl4pPr>
            <a:lvl5pPr>
              <a:defRPr>
                <a:solidFill>
                  <a:srgbClr val="474747"/>
                </a:solidFill>
              </a:defRPr>
            </a:lvl5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IE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970882" y="836712"/>
            <a:ext cx="5905373" cy="360040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bg1"/>
                </a:solidFill>
              </a:defRPr>
            </a:lvl1pPr>
            <a:lvl3pPr marL="0" indent="0">
              <a:buNone/>
              <a:defRPr/>
            </a:lvl3pPr>
            <a:lvl5pPr marL="707400" indent="0">
              <a:buNone/>
              <a:defRPr/>
            </a:lvl5pPr>
          </a:lstStyle>
          <a:p>
            <a:pPr lvl="0"/>
            <a:r>
              <a:rPr lang="ga-IE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78243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916832"/>
            <a:ext cx="5832648" cy="864095"/>
          </a:xfrm>
        </p:spPr>
        <p:txBody>
          <a:bodyPr anchor="t">
            <a:normAutofit/>
          </a:bodyPr>
          <a:lstStyle>
            <a:lvl1pPr algn="l">
              <a:defRPr sz="3000" b="0" cap="none"/>
            </a:lvl1pPr>
          </a:lstStyle>
          <a:p>
            <a:r>
              <a:rPr lang="ga-IE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600" y="404664"/>
            <a:ext cx="5904656" cy="792088"/>
          </a:xfrm>
          <a:ln>
            <a:noFill/>
          </a:ln>
        </p:spPr>
        <p:txBody>
          <a:bodyPr anchor="b"/>
          <a:lstStyle>
            <a:lvl1pPr marL="0" indent="0">
              <a:buNone/>
              <a:defRPr sz="1800">
                <a:solidFill>
                  <a:srgbClr val="19C0E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71575" y="2924943"/>
            <a:ext cx="5832673" cy="2448272"/>
          </a:xfrm>
        </p:spPr>
        <p:txBody>
          <a:bodyPr/>
          <a:lstStyle>
            <a:lvl1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 sz="2000"/>
            </a:lvl1pPr>
            <a:lvl2pPr marL="666000" indent="-342900">
              <a:lnSpc>
                <a:spcPct val="120000"/>
              </a:lnSpc>
              <a:buFont typeface="+mj-lt"/>
              <a:buAutoNum type="alphaLcPeriod"/>
              <a:defRPr/>
            </a:lvl2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1963664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5832648" cy="57539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ga-IE"/>
              <a:t>Click to edit Master title style</a:t>
            </a:r>
            <a:endParaRPr lang="en-IE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71600" y="1600201"/>
            <a:ext cx="3524200" cy="4133056"/>
          </a:xfrm>
        </p:spPr>
        <p:txBody>
          <a:bodyPr/>
          <a:lstStyle>
            <a:lvl1pPr>
              <a:defRPr sz="1800"/>
            </a:lvl1pPr>
            <a:lvl2pPr marL="360000">
              <a:lnSpc>
                <a:spcPct val="150000"/>
              </a:lnSpc>
              <a:defRPr sz="1600"/>
            </a:lvl2pPr>
            <a:lvl3pPr marL="633600" indent="-285750">
              <a:buFont typeface="Lucida Grande"/>
              <a:buChar char="﹣"/>
              <a:defRPr sz="1600"/>
            </a:lvl3pPr>
            <a:lvl4pPr marL="216000">
              <a:defRPr sz="1400"/>
            </a:lvl4pPr>
            <a:lvl5pPr marL="12960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IE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953334" y="1600201"/>
            <a:ext cx="3733465" cy="4205064"/>
          </a:xfrm>
        </p:spPr>
        <p:txBody>
          <a:bodyPr/>
          <a:lstStyle>
            <a:lvl1pPr>
              <a:defRPr sz="1800">
                <a:solidFill>
                  <a:srgbClr val="474747"/>
                </a:solidFill>
              </a:defRPr>
            </a:lvl1pPr>
            <a:lvl2pPr marL="360000">
              <a:lnSpc>
                <a:spcPct val="150000"/>
              </a:lnSpc>
              <a:defRPr sz="1600"/>
            </a:lvl2pPr>
            <a:lvl3pPr marL="576000">
              <a:defRPr sz="1600"/>
            </a:lvl3pPr>
            <a:lvl4pPr marL="108000">
              <a:defRPr sz="1400"/>
            </a:lvl4pPr>
            <a:lvl5pPr marL="11880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036129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5976664" cy="57539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ga-IE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600" y="1535113"/>
            <a:ext cx="3525788" cy="639762"/>
          </a:xfr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600" y="2174875"/>
            <a:ext cx="3525788" cy="3486373"/>
          </a:xfrm>
        </p:spPr>
        <p:txBody>
          <a:bodyPr/>
          <a:lstStyle>
            <a:lvl1pPr>
              <a:defRPr sz="1600" b="0"/>
            </a:lvl1pPr>
            <a:lvl2pPr>
              <a:defRPr sz="1600"/>
            </a:lvl2pPr>
            <a:lvl3pPr>
              <a:defRPr sz="1400"/>
            </a:lvl3pPr>
            <a:lvl4pPr>
              <a:defRPr sz="1400">
                <a:solidFill>
                  <a:schemeClr val="accent3">
                    <a:lumMod val="60000"/>
                    <a:lumOff val="40000"/>
                  </a:schemeClr>
                </a:solidFill>
              </a:defRPr>
            </a:lvl4pPr>
            <a:lvl5pPr>
              <a:defRPr sz="1400">
                <a:solidFill>
                  <a:schemeClr val="accent3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9626" y="1535113"/>
            <a:ext cx="3527173" cy="639762"/>
          </a:xfr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9626" y="2174875"/>
            <a:ext cx="3527173" cy="3486373"/>
          </a:xfrm>
        </p:spPr>
        <p:txBody>
          <a:bodyPr/>
          <a:lstStyle>
            <a:lvl1pPr>
              <a:defRPr sz="1600" b="0"/>
            </a:lvl1pPr>
            <a:lvl2pPr>
              <a:defRPr sz="1600"/>
            </a:lvl2pPr>
            <a:lvl3pPr>
              <a:defRPr sz="1400"/>
            </a:lvl3pPr>
            <a:lvl4pPr>
              <a:defRPr sz="1400">
                <a:solidFill>
                  <a:schemeClr val="accent3">
                    <a:lumMod val="60000"/>
                    <a:lumOff val="40000"/>
                  </a:schemeClr>
                </a:solidFill>
              </a:defRPr>
            </a:lvl4pPr>
            <a:lvl5pPr>
              <a:defRPr sz="1400">
                <a:solidFill>
                  <a:schemeClr val="accent3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IE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971550" y="63087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1BF5A-8FA3-FC4E-ADF9-2595A358F50C}" type="datetime1">
              <a:rPr lang="en-IE"/>
              <a:pPr>
                <a:defRPr/>
              </a:pPr>
              <a:t>06/03/2019</a:t>
            </a:fld>
            <a:endParaRPr lang="en-I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44408" y="6308725"/>
            <a:ext cx="4667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F3F15-D495-8343-8AE2-F914F439017D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549649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611188" y="333375"/>
            <a:ext cx="8208962" cy="3816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4077072"/>
            <a:ext cx="548640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ga-IE"/>
              <a:t>Click to edit Master title style</a:t>
            </a:r>
            <a:endParaRPr lang="en-I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63688" y="548680"/>
            <a:ext cx="5486400" cy="345638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ga-IE" noProof="0"/>
              <a:t>Drag picture to placeholder or click icon to add</a:t>
            </a:r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63688" y="4725144"/>
            <a:ext cx="5486400" cy="864096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2241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63EA3AD-3A26-42DF-B2EA-45A9BF1E9AEA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A576B391-838C-452A-890F-68DFC2C5ED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76423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O_PPT_ThankYou.jpg" descr="/Users/DWorks7/Clients/LEO/Identity_Guidelines/DesignExamples/LEO_PPT/JPEGS/LEO_PPT_ThankYou.jpg"/>
          <p:cNvPicPr>
            <a:picLocks noChangeAspect="1"/>
          </p:cNvPicPr>
          <p:nvPr userDrawn="1"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83568" y="2636912"/>
            <a:ext cx="3456384" cy="576263"/>
          </a:xfrm>
        </p:spPr>
        <p:txBody>
          <a:bodyPr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IE" dirty="0"/>
              <a:t>Thanks for listening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5292080" y="3429000"/>
            <a:ext cx="295232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bg1"/>
                </a:solidFill>
                <a:latin typeface="Calibri"/>
                <a:ea typeface="ＭＳ Ｐゴシック" charset="0"/>
                <a:cs typeface="Calibri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474747"/>
                </a:solidFill>
                <a:latin typeface="Verdana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474747"/>
                </a:solidFill>
                <a:latin typeface="Verdana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474747"/>
                </a:solidFill>
                <a:latin typeface="Verdana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474747"/>
                </a:solidFill>
                <a:latin typeface="Verdana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74747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74747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74747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74747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IE" dirty="0"/>
              <a:t>Q &amp; 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5785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45714-9FA4-4184-9395-CBE24B6D17AB}" type="datetimeFigureOut">
              <a:rPr lang="en-IE"/>
              <a:pPr>
                <a:defRPr/>
              </a:pPr>
              <a:t>06/03/2019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BB05A-710A-42DC-B4F2-8A7CC2F6114C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8B6A97-B755-0346-BC14-8F8D8881A8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91440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67A1EC-F168-784A-8B5B-0C2FC8870A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2791DE-2400-F34B-B851-AD0086ABE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767781"/>
            <a:ext cx="3306968" cy="1792929"/>
          </a:xfr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288000">
              <a:defRPr sz="2800" b="1">
                <a:solidFill>
                  <a:srgbClr val="03B644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001224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7353A-1CC7-483D-897D-F935F199E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4823C-E91E-4DA1-89CB-03A2F72ABB38}" type="datetimeFigureOut">
              <a:rPr lang="en-IE"/>
              <a:pPr>
                <a:defRPr/>
              </a:pPr>
              <a:t>06/03/2019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130A6-4F16-4A1C-B3DB-3F20207E0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62421-169D-41B0-9BB8-54A492818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7B13B-099D-400F-9E42-474C07BD3D15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18761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cal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O_PPT_Title_Local.jpg" descr="/Users/DWorks7/Clients/LEO/LEO_Brand_Assets/DESIGN_EXAMPLES/LEO_BRAND/LEO_PPT/JPEGS/LEO_PPT_Title_Local.jpg"/>
          <p:cNvPicPr>
            <a:picLocks noChangeAspect="1"/>
          </p:cNvPicPr>
          <p:nvPr userDrawn="1"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755576" y="1988840"/>
            <a:ext cx="5040560" cy="1728192"/>
          </a:xfrm>
          <a:ln>
            <a:noFill/>
          </a:ln>
        </p:spPr>
        <p:txBody>
          <a:bodyPr anchor="t">
            <a:noAutofit/>
          </a:bodyPr>
          <a:lstStyle>
            <a:lvl1pPr>
              <a:defRPr sz="4800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IE" dirty="0"/>
              <a:t>Supports for </a:t>
            </a:r>
            <a:br>
              <a:rPr lang="en-IE" dirty="0"/>
            </a:br>
            <a:r>
              <a:rPr lang="en-IE" dirty="0"/>
              <a:t>Micro Businesses </a:t>
            </a:r>
            <a:br>
              <a:rPr lang="en-IE" dirty="0"/>
            </a:br>
            <a:r>
              <a:rPr lang="en-IE" dirty="0"/>
              <a:t>in Dublin City 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827584" y="4581128"/>
            <a:ext cx="4176464" cy="576064"/>
          </a:xfrm>
          <a:ln>
            <a:noFill/>
          </a:ln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Calibri"/>
                <a:cs typeface="Calibri"/>
              </a:defRPr>
            </a:lvl1pPr>
            <a:lvl2pPr marL="0" indent="0">
              <a:lnSpc>
                <a:spcPct val="130000"/>
              </a:lnSpc>
              <a:buNone/>
              <a:defRPr sz="1600">
                <a:solidFill>
                  <a:schemeClr val="bg1"/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en-IE" dirty="0"/>
              <a:t>Eibhlin Curley</a:t>
            </a:r>
            <a:endParaRPr lang="ga-IE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0" y="5589240"/>
            <a:ext cx="349188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kern="1200" baseline="0">
                <a:solidFill>
                  <a:schemeClr val="bg1"/>
                </a:solidFill>
                <a:latin typeface="Calibri"/>
                <a:ea typeface="ＭＳ Ｐゴシック" charset="0"/>
                <a:cs typeface="Calibri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474747"/>
                </a:solidFill>
                <a:latin typeface="Verdana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474747"/>
                </a:solidFill>
                <a:latin typeface="Verdana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474747"/>
                </a:solidFill>
                <a:latin typeface="Verdana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474747"/>
                </a:solidFill>
                <a:latin typeface="Verdana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74747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74747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74747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74747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ga-IE" sz="1600" i="1" dirty="0"/>
              <a:t>Oifig </a:t>
            </a:r>
            <a:r>
              <a:rPr lang="en-IE" sz="1600" i="1" dirty="0"/>
              <a:t>F</a:t>
            </a:r>
            <a:r>
              <a:rPr lang="ga-IE" sz="1600" i="1" dirty="0"/>
              <a:t>iontair Áitiúil </a:t>
            </a:r>
            <a:r>
              <a:rPr lang="en-IE" sz="1600" i="1" dirty="0"/>
              <a:t/>
            </a:r>
            <a:br>
              <a:rPr lang="en-IE" sz="1600" i="1" dirty="0"/>
            </a:br>
            <a:r>
              <a:rPr lang="en-IE" sz="1600" b="1" i="1" dirty="0" err="1"/>
              <a:t>Chathair</a:t>
            </a:r>
            <a:r>
              <a:rPr lang="en-IE" sz="1600" b="1" i="1" dirty="0"/>
              <a:t> </a:t>
            </a:r>
            <a:r>
              <a:rPr lang="en-IE" sz="1600" b="1" i="1" dirty="0" err="1"/>
              <a:t>Bhaile</a:t>
            </a:r>
            <a:r>
              <a:rPr lang="en-IE" sz="1600" b="1" i="1" dirty="0"/>
              <a:t> </a:t>
            </a:r>
            <a:r>
              <a:rPr lang="ga-IE" sz="1600" b="1" i="1" dirty="0"/>
              <a:t>Á</a:t>
            </a:r>
            <a:r>
              <a:rPr lang="en-IE" sz="1600" b="1" i="1" dirty="0" err="1"/>
              <a:t>tha</a:t>
            </a:r>
            <a:r>
              <a:rPr lang="en-IE" sz="1600" b="1" i="1" dirty="0"/>
              <a:t> </a:t>
            </a:r>
            <a:r>
              <a:rPr lang="en-IE" sz="1600" b="1" i="1" dirty="0" err="1"/>
              <a:t>Cliath</a:t>
            </a:r>
            <a:r>
              <a:rPr lang="en-IE" sz="1600" b="1" i="1" dirty="0"/>
              <a:t> </a:t>
            </a:r>
            <a:r>
              <a:rPr lang="en-IE" sz="1600" b="1" i="1" baseline="0" dirty="0"/>
              <a:t> </a:t>
            </a:r>
            <a:endParaRPr lang="en-IE" sz="1600" b="1" i="1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3491880" y="5979560"/>
            <a:ext cx="5544616" cy="32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kern="1200" baseline="0">
                <a:solidFill>
                  <a:schemeClr val="bg1"/>
                </a:solidFill>
                <a:latin typeface="Calibri"/>
                <a:ea typeface="ＭＳ Ｐゴシック" charset="0"/>
                <a:cs typeface="Calibri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474747"/>
                </a:solidFill>
                <a:latin typeface="Verdana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474747"/>
                </a:solidFill>
                <a:latin typeface="Verdana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474747"/>
                </a:solidFill>
                <a:latin typeface="Verdana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474747"/>
                </a:solidFill>
                <a:latin typeface="Verdana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74747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74747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74747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74747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ga-IE" sz="2800" i="1" dirty="0"/>
              <a:t>Local Enterprise Office</a:t>
            </a:r>
            <a:r>
              <a:rPr lang="en-IE" sz="2800" i="1" dirty="0"/>
              <a:t> </a:t>
            </a:r>
            <a:r>
              <a:rPr lang="en-IE" sz="2800" b="1" i="1" dirty="0"/>
              <a:t>Dublin City</a:t>
            </a:r>
            <a:r>
              <a:rPr lang="ga-IE" sz="2800" b="1" i="1" dirty="0"/>
              <a:t> </a:t>
            </a:r>
            <a:r>
              <a:rPr lang="ga-IE" sz="2800" i="1" dirty="0"/>
              <a:t>__________</a:t>
            </a:r>
            <a:endParaRPr lang="en-IE" sz="2800" i="1" dirty="0"/>
          </a:p>
        </p:txBody>
      </p:sp>
    </p:spTree>
    <p:extLst>
      <p:ext uri="{BB962C8B-B14F-4D97-AF65-F5344CB8AC3E}">
        <p14:creationId xmlns:p14="http://schemas.microsoft.com/office/powerpoint/2010/main" val="3436958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EO_PPT_Title.jpg" descr="/Users/DWorks7/Clients/LEO/LEO_Brand_Assets/DESIGN_EXAMPLES/LEO_BRAND/LEO_PPT/JPEGS/LEO_PPT_Title.jpg"/>
          <p:cNvPicPr>
            <a:picLocks noChangeAspect="1"/>
          </p:cNvPicPr>
          <p:nvPr userDrawn="1"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755576" y="1988840"/>
            <a:ext cx="5040560" cy="1296144"/>
          </a:xfrm>
          <a:noFill/>
          <a:ln>
            <a:noFill/>
          </a:ln>
        </p:spPr>
        <p:txBody>
          <a:bodyPr anchor="t">
            <a:noAutofit/>
          </a:bodyPr>
          <a:lstStyle>
            <a:lvl1pPr>
              <a:defRPr sz="3400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ga-IE" dirty="0"/>
              <a:t>Click to edit Master title style</a:t>
            </a:r>
            <a:endParaRPr lang="en-IE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7584" y="4149080"/>
            <a:ext cx="4176464" cy="1008112"/>
          </a:xfrm>
          <a:ln>
            <a:noFill/>
          </a:ln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Calibri"/>
                <a:cs typeface="Calibri"/>
              </a:defRPr>
            </a:lvl1pPr>
            <a:lvl2pPr marL="0" indent="0">
              <a:lnSpc>
                <a:spcPct val="130000"/>
              </a:lnSpc>
              <a:buNone/>
              <a:defRPr sz="1600">
                <a:solidFill>
                  <a:schemeClr val="bg1"/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41070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EO_PPT_design_green.jpg" descr="/Users/DWorks7/Clients/LEO/Identity_Guidelines/DesignExamples/LEO_PPT/JPEGS/LEO_PPT_design_green.jpg"/>
          <p:cNvPicPr>
            <a:picLocks noChangeAspect="1"/>
          </p:cNvPicPr>
          <p:nvPr userDrawn="1"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971600" y="1484784"/>
            <a:ext cx="7200800" cy="3960440"/>
          </a:xfrm>
          <a:ln>
            <a:noFill/>
          </a:ln>
        </p:spPr>
        <p:txBody>
          <a:bodyPr anchor="t">
            <a:noAutofit/>
          </a:bodyPr>
          <a:lstStyle>
            <a:lvl1pPr>
              <a:defRPr sz="3000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ga-IE" dirty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29194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EO_PPT_design_blue.jpg" descr="/Users/DWorks7/Clients/LEO/LEO_Brand_Assets/DESIGN_EXAMPLES/LEO_BRAND/LEO_PPT/JPEGS/LEO_PPT_design_blue.jpg"/>
          <p:cNvPicPr>
            <a:picLocks noChangeAspect="1"/>
          </p:cNvPicPr>
          <p:nvPr userDrawn="1"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971550" y="1341438"/>
            <a:ext cx="7632700" cy="0"/>
          </a:xfrm>
          <a:prstGeom prst="line">
            <a:avLst/>
          </a:prstGeom>
          <a:ln>
            <a:solidFill>
              <a:srgbClr val="3B3B3B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971600" y="2204864"/>
            <a:ext cx="7056784" cy="1008112"/>
          </a:xfrm>
          <a:ln>
            <a:noFill/>
          </a:ln>
        </p:spPr>
        <p:txBody>
          <a:bodyPr anchor="t">
            <a:noAutofit/>
          </a:bodyPr>
          <a:lstStyle>
            <a:lvl1pPr>
              <a:defRPr sz="3000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ga-IE" dirty="0"/>
              <a:t>Click to edit Master title style</a:t>
            </a:r>
            <a:endParaRPr lang="en-IE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71798" y="3284984"/>
            <a:ext cx="7056586" cy="144016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 marL="0" indent="0">
              <a:lnSpc>
                <a:spcPct val="130000"/>
              </a:lnSpc>
              <a:buNone/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71438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404465"/>
            <a:ext cx="7560890" cy="576263"/>
          </a:xfrm>
          <a:ln>
            <a:noFill/>
          </a:ln>
        </p:spPr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971600" y="1600201"/>
            <a:ext cx="7571184" cy="377301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800" b="0"/>
            </a:lvl1pPr>
            <a:lvl2pPr marL="285750" indent="-285750">
              <a:buFont typeface="Arial"/>
              <a:buChar char="•"/>
              <a:defRPr sz="1600"/>
            </a:lvl2pPr>
            <a:lvl3pPr marL="720000" indent="-228600">
              <a:buFont typeface="Lucida Grande"/>
              <a:buChar char="﹣"/>
              <a:defRPr/>
            </a:lvl3pPr>
            <a:lvl4pPr marL="396000">
              <a:defRPr>
                <a:solidFill>
                  <a:srgbClr val="0089C3"/>
                </a:solidFill>
              </a:defRPr>
            </a:lvl4pPr>
            <a:lvl5pPr marL="1404000">
              <a:defRPr>
                <a:solidFill>
                  <a:srgbClr val="0089C3"/>
                </a:solidFill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61815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een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EO_PPT_design_green.jpg" descr="/Users/DWorks7/Clients/LEO/Identity_Guidelines/DesignExamples/LEO_PPT/JPEGS/LEO_PPT_design_green.jpg"/>
          <p:cNvPicPr>
            <a:picLocks noChangeAspect="1"/>
          </p:cNvPicPr>
          <p:nvPr userDrawn="1"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971600" y="1484784"/>
            <a:ext cx="7200800" cy="3960440"/>
          </a:xfrm>
          <a:ln>
            <a:noFill/>
          </a:ln>
        </p:spPr>
        <p:txBody>
          <a:bodyPr anchor="t">
            <a:noAutofit/>
          </a:bodyPr>
          <a:lstStyle>
            <a:lvl1pPr>
              <a:defRPr sz="3000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ga-IE" dirty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99265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O_PPT_gradient.jpg" descr="/Users/DWorks7/Clients/LEO/Identity_Guidelines/DesignExamples/LEO_PPT/JPEGS/LEO_PPT_gradient.jpg"/>
          <p:cNvPicPr>
            <a:picLocks noChangeAspect="1"/>
          </p:cNvPicPr>
          <p:nvPr userDrawn="1"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412776"/>
            <a:ext cx="6696744" cy="4104456"/>
          </a:xfrm>
          <a:ln>
            <a:noFill/>
          </a:ln>
        </p:spPr>
        <p:txBody>
          <a:bodyPr/>
          <a:lstStyle>
            <a:lvl1pPr algn="ctr">
              <a:defRPr sz="3500">
                <a:solidFill>
                  <a:schemeClr val="bg1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627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file://localhost/Users/DWorks7/Clients/LEO/Identity_Guidelines/DesignExamples/LEO_PPT/JPEGS/LEO_PPT_BlueFooter.jpg" TargetMode="Externa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EO_PPT_BlueFooter.jpg" descr="/Users/DWorks7/Clients/LEO/Identity_Guidelines/DesignExamples/LEO_PPT/JPEGS/LEO_PPT_BlueFooter.jpg"/>
          <p:cNvPicPr>
            <a:picLocks noChangeAspect="1"/>
          </p:cNvPicPr>
          <p:nvPr userDrawn="1"/>
        </p:nvPicPr>
        <p:blipFill>
          <a:blip r:embed="rId25" r:link="rId2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971550" y="260350"/>
            <a:ext cx="763289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Title</a:t>
            </a:r>
            <a:endParaRPr lang="en-IE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71550" y="1600200"/>
            <a:ext cx="7632700" cy="398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IE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71550" y="1341438"/>
            <a:ext cx="7632700" cy="0"/>
          </a:xfrm>
          <a:prstGeom prst="line">
            <a:avLst/>
          </a:prstGeom>
          <a:ln>
            <a:solidFill>
              <a:srgbClr val="0089C3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0" r:id="rId2"/>
    <p:sldLayoutId id="2147483882" r:id="rId3"/>
    <p:sldLayoutId id="2147483871" r:id="rId4"/>
    <p:sldLayoutId id="2147483874" r:id="rId5"/>
    <p:sldLayoutId id="2147483875" r:id="rId6"/>
    <p:sldLayoutId id="2147483884" r:id="rId7"/>
    <p:sldLayoutId id="2147483883" r:id="rId8"/>
    <p:sldLayoutId id="2147483881" r:id="rId9"/>
    <p:sldLayoutId id="2147483878" r:id="rId10"/>
    <p:sldLayoutId id="2147483879" r:id="rId11"/>
    <p:sldLayoutId id="2147483865" r:id="rId12"/>
    <p:sldLayoutId id="2147483866" r:id="rId13"/>
    <p:sldLayoutId id="2147483867" r:id="rId14"/>
    <p:sldLayoutId id="2147483876" r:id="rId15"/>
    <p:sldLayoutId id="2147483868" r:id="rId16"/>
    <p:sldLayoutId id="2147483869" r:id="rId17"/>
    <p:sldLayoutId id="2147483870" r:id="rId18"/>
    <p:sldLayoutId id="2147483877" r:id="rId19"/>
    <p:sldLayoutId id="2147483880" r:id="rId20"/>
    <p:sldLayoutId id="2147483887" r:id="rId21"/>
    <p:sldLayoutId id="2147483889" r:id="rId22"/>
    <p:sldLayoutId id="2147483892" r:id="rId23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kern="1200">
          <a:solidFill>
            <a:srgbClr val="474747"/>
          </a:solidFill>
          <a:latin typeface="Calibri"/>
          <a:ea typeface="ＭＳ Ｐゴシック" charset="0"/>
          <a:cs typeface="Calibr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474747"/>
          </a:solidFill>
          <a:latin typeface="Verdana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474747"/>
          </a:solidFill>
          <a:latin typeface="Verdana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474747"/>
          </a:solidFill>
          <a:latin typeface="Verdana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474747"/>
          </a:solidFill>
          <a:latin typeface="Verdana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74747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74747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74747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74747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kern="1200">
          <a:solidFill>
            <a:srgbClr val="474747"/>
          </a:solidFill>
          <a:latin typeface="Calibri"/>
          <a:ea typeface="ＭＳ Ｐゴシック" charset="0"/>
          <a:cs typeface="Calibri"/>
        </a:defRPr>
      </a:lvl1pPr>
      <a:lvl2pPr marL="285750" indent="-285750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•"/>
        <a:defRPr sz="1700" kern="1200">
          <a:solidFill>
            <a:srgbClr val="474747"/>
          </a:solidFill>
          <a:latin typeface="Calibri"/>
          <a:ea typeface="ＭＳ Ｐゴシック" charset="0"/>
          <a:cs typeface="Calibri"/>
        </a:defRPr>
      </a:lvl2pPr>
      <a:lvl3pPr marL="719138" indent="-228600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Font typeface="Lucida Grande" charset="0"/>
        <a:buChar char="﹣"/>
        <a:defRPr sz="1600" kern="1200">
          <a:solidFill>
            <a:srgbClr val="474747"/>
          </a:solidFill>
          <a:latin typeface="Calibri"/>
          <a:ea typeface="ＭＳ Ｐゴシック" charset="0"/>
          <a:cs typeface="Calibri"/>
        </a:defRPr>
      </a:lvl3pPr>
      <a:lvl4pPr marL="250825" indent="615950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defRPr sz="1400" kern="1200">
          <a:solidFill>
            <a:srgbClr val="0089C3"/>
          </a:solidFill>
          <a:latin typeface="Calibri"/>
          <a:ea typeface="ＭＳ Ｐゴシック" charset="0"/>
          <a:cs typeface="Calibri"/>
        </a:defRPr>
      </a:lvl4pPr>
      <a:lvl5pPr marL="1331913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0089C3"/>
          </a:solidFill>
          <a:latin typeface="Calibri"/>
          <a:ea typeface="ＭＳ Ｐゴシック" charset="0"/>
          <a:cs typeface="Calibr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hyperlink" Target="http://scanmail.trustwave.com/?c=6600&amp;d=gNu52G5r-Olf-_rSJ5Hk7tonjqQ439jF5MvwisVApA&amp;s=342&amp;u=http://Supportingsmes.ie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gif"/><Relationship Id="rId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755576" y="1772816"/>
            <a:ext cx="5040560" cy="1512168"/>
          </a:xfrm>
        </p:spPr>
        <p:txBody>
          <a:bodyPr/>
          <a:lstStyle/>
          <a:p>
            <a:pPr algn="ctr"/>
            <a:r>
              <a:rPr lang="en-US" dirty="0"/>
              <a:t>Micro Enterprise Supports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55576" y="3433298"/>
            <a:ext cx="4896544" cy="1075822"/>
          </a:xfrm>
        </p:spPr>
        <p:txBody>
          <a:bodyPr/>
          <a:lstStyle/>
          <a:p>
            <a:r>
              <a:rPr lang="en-US" sz="2400" dirty="0"/>
              <a:t>Audrey Coyne</a:t>
            </a:r>
          </a:p>
          <a:p>
            <a:r>
              <a:rPr lang="en-US" sz="2400" dirty="0"/>
              <a:t>LEO Dublin City</a:t>
            </a:r>
          </a:p>
          <a:p>
            <a:endParaRPr lang="en-US" sz="2400" dirty="0"/>
          </a:p>
          <a:p>
            <a:r>
              <a:rPr lang="en-US" sz="2400"/>
              <a:t>7</a:t>
            </a:r>
            <a:r>
              <a:rPr lang="en-US" sz="2400" baseline="30000"/>
              <a:t>th</a:t>
            </a:r>
            <a:r>
              <a:rPr lang="en-US" sz="2400"/>
              <a:t> </a:t>
            </a:r>
            <a:r>
              <a:rPr lang="en-US" sz="2400" dirty="0"/>
              <a:t>March 2019</a:t>
            </a:r>
          </a:p>
        </p:txBody>
      </p:sp>
      <p:pic>
        <p:nvPicPr>
          <p:cNvPr id="7" name="Picture 6" descr="Dublin City Council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31187" y="3571876"/>
            <a:ext cx="1680365" cy="1428760"/>
          </a:xfrm>
          <a:prstGeom prst="rect">
            <a:avLst/>
          </a:prstGeom>
        </p:spPr>
      </p:pic>
      <p:pic>
        <p:nvPicPr>
          <p:cNvPr id="6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6B53F21-041E-4A8B-BFDC-EFB7716D3BC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100536"/>
            <a:ext cx="1274896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4894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C4B0C07-43C3-4C59-8DB9-AD332C1B0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740351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82E5ACA8-A80A-4807-B4A9-1D10C64C800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268" y="1623011"/>
            <a:ext cx="1274896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965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E8D24DB0-5D96-4787-94B2-0E6DF0D67F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918" y="620917"/>
            <a:ext cx="9144000" cy="723057"/>
          </a:xfrm>
        </p:spPr>
        <p:txBody>
          <a:bodyPr/>
          <a:lstStyle/>
          <a:p>
            <a:r>
              <a:rPr lang="en-IE" altLang="en-US" sz="3300" b="1" dirty="0">
                <a:solidFill>
                  <a:srgbClr val="008CBF"/>
                </a:solidFill>
              </a:rPr>
              <a:t>Ireland’s Best Young Entrepreneur Awards 2019</a:t>
            </a:r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2AA93EF0-5414-472B-B918-5456A477296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3123"/>
            <a:ext cx="9144000" cy="1977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391227-3C48-4FBE-9E87-39687E535FAE}"/>
              </a:ext>
            </a:extLst>
          </p:cNvPr>
          <p:cNvSpPr txBox="1"/>
          <p:nvPr/>
        </p:nvSpPr>
        <p:spPr>
          <a:xfrm>
            <a:off x="539552" y="1819214"/>
            <a:ext cx="8342733" cy="20313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14313" indent="-21431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dirty="0">
                <a:latin typeface="+mn-lt"/>
              </a:rPr>
              <a:t>Open to anyone between 18 and 35 years old  at time of application</a:t>
            </a:r>
          </a:p>
          <a:p>
            <a:pPr marL="214313" indent="-21431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IE" dirty="0">
              <a:latin typeface="+mn-lt"/>
            </a:endParaRPr>
          </a:p>
          <a:p>
            <a:pPr marL="214313" indent="-21431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dirty="0">
                <a:latin typeface="+mn-lt"/>
              </a:rPr>
              <a:t>€2 million investment fund</a:t>
            </a:r>
          </a:p>
          <a:p>
            <a:pPr marL="214313" indent="-21431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IE" dirty="0">
              <a:latin typeface="+mn-lt"/>
            </a:endParaRPr>
          </a:p>
          <a:p>
            <a:pPr marL="214313" indent="-21431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dirty="0">
                <a:latin typeface="+mn-lt"/>
              </a:rPr>
              <a:t>Apply at </a:t>
            </a:r>
            <a:r>
              <a:rPr lang="en-IE" dirty="0" smtClean="0">
                <a:solidFill>
                  <a:srgbClr val="474747"/>
                </a:solidFill>
                <a:latin typeface="+mn-lt"/>
              </a:rPr>
              <a:t>www.ibye.ie</a:t>
            </a:r>
            <a:endParaRPr lang="en-IE" dirty="0">
              <a:solidFill>
                <a:srgbClr val="474747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IE" dirty="0">
              <a:latin typeface="+mn-lt"/>
            </a:endParaRPr>
          </a:p>
          <a:p>
            <a:pPr marL="214313" indent="-21431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dirty="0">
                <a:latin typeface="+mn-lt"/>
              </a:rPr>
              <a:t>Closing date is the 15</a:t>
            </a:r>
            <a:r>
              <a:rPr lang="en-IE" baseline="30000" dirty="0">
                <a:latin typeface="+mn-lt"/>
              </a:rPr>
              <a:t>th</a:t>
            </a:r>
            <a:r>
              <a:rPr lang="en-IE" dirty="0">
                <a:latin typeface="+mn-lt"/>
              </a:rPr>
              <a:t> of March 2019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CAEC4119-528F-C044-B6F8-97FCD45C6FC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2" b="12492"/>
          <a:stretch>
            <a:fillRect/>
          </a:stretch>
        </p:blipFill>
        <p:spPr>
          <a:xfrm>
            <a:off x="0" y="857250"/>
            <a:ext cx="9144000" cy="5143500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02B314-CF5F-F048-805F-9E867E9274C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" y="851154"/>
            <a:ext cx="9144000" cy="51435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FB9AC66-A9AA-7445-BB59-135C73073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933085"/>
            <a:ext cx="3814353" cy="1477262"/>
          </a:xfrm>
        </p:spPr>
        <p:txBody>
          <a:bodyPr/>
          <a:lstStyle/>
          <a:p>
            <a:r>
              <a:rPr lang="en-IE" dirty="0">
                <a:solidFill>
                  <a:srgbClr val="2388BB"/>
                </a:solidFill>
              </a:rPr>
              <a:t>Let’s talk Finance!</a:t>
            </a:r>
            <a:endParaRPr lang="en-US" dirty="0">
              <a:solidFill>
                <a:srgbClr val="2388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16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A9A24F-D42C-4181-9A08-47CF7C324154}"/>
              </a:ext>
            </a:extLst>
          </p:cNvPr>
          <p:cNvSpPr txBox="1"/>
          <p:nvPr/>
        </p:nvSpPr>
        <p:spPr>
          <a:xfrm>
            <a:off x="440532" y="1556792"/>
            <a:ext cx="1685925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2800" b="1" dirty="0">
                <a:solidFill>
                  <a:schemeClr val="accent3"/>
                </a:solidFill>
                <a:latin typeface="+mn-lt"/>
                <a:cs typeface="+mn-cs"/>
              </a:rPr>
              <a:t>Feasibility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4F805E-B908-4077-A016-779304129F3A}"/>
              </a:ext>
            </a:extLst>
          </p:cNvPr>
          <p:cNvSpPr txBox="1"/>
          <p:nvPr/>
        </p:nvSpPr>
        <p:spPr>
          <a:xfrm>
            <a:off x="3479416" y="4365104"/>
            <a:ext cx="1844353" cy="522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Priming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209A3D33-3E29-4B3C-A6EF-499A6ABCC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1428" y="908720"/>
            <a:ext cx="17033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 sz="2800" b="1" dirty="0">
                <a:solidFill>
                  <a:schemeClr val="accent1"/>
                </a:solidFill>
              </a:rPr>
              <a:t>Expansion</a:t>
            </a:r>
          </a:p>
        </p:txBody>
      </p:sp>
      <p:pic>
        <p:nvPicPr>
          <p:cNvPr id="5" name="Picture 2" descr="Image result for lightbulb">
            <a:extLst>
              <a:ext uri="{FF2B5EF4-FFF2-40B4-BE49-F238E27FC236}">
                <a16:creationId xmlns:a16="http://schemas.microsoft.com/office/drawing/2014/main" id="{53A583DF-DAF5-464A-A268-AD5B55050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33" y="2241202"/>
            <a:ext cx="1646932" cy="2195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Image result for rocket ship">
            <a:extLst>
              <a:ext uri="{FF2B5EF4-FFF2-40B4-BE49-F238E27FC236}">
                <a16:creationId xmlns:a16="http://schemas.microsoft.com/office/drawing/2014/main" id="{57D1AB75-F834-4B8F-8F55-ADE87F660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876" y="1551991"/>
            <a:ext cx="2312491" cy="2312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Image result for wrench">
            <a:extLst>
              <a:ext uri="{FF2B5EF4-FFF2-40B4-BE49-F238E27FC236}">
                <a16:creationId xmlns:a16="http://schemas.microsoft.com/office/drawing/2014/main" id="{878E8837-5839-4808-B4D3-BC54F6153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914" y="2001112"/>
            <a:ext cx="1536171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7722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title"/>
          </p:nvPr>
        </p:nvSpPr>
        <p:spPr>
          <a:xfrm>
            <a:off x="0" y="116631"/>
            <a:ext cx="9144000" cy="5762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0" i="0" u="none" strike="noStrike" cap="none" dirty="0">
                <a:solidFill>
                  <a:srgbClr val="474747"/>
                </a:solidFill>
                <a:latin typeface="Calibri"/>
                <a:ea typeface="Calibri"/>
                <a:cs typeface="Calibri"/>
                <a:sym typeface="Calibri"/>
              </a:rPr>
              <a:t>               </a:t>
            </a:r>
            <a:r>
              <a:rPr lang="en-US" sz="3600" b="1" i="0" u="none" strike="noStrike" cap="none" dirty="0">
                <a:solidFill>
                  <a:srgbClr val="0089C3"/>
                </a:solidFill>
                <a:latin typeface="Calibri"/>
                <a:ea typeface="Calibri"/>
                <a:cs typeface="Calibri"/>
                <a:sym typeface="Calibri"/>
              </a:rPr>
              <a:t>LEO  FINANCIAL   SUPPORTS    </a:t>
            </a:r>
          </a:p>
        </p:txBody>
      </p:sp>
      <p:sp>
        <p:nvSpPr>
          <p:cNvPr id="282" name="Shape 28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14</a:t>
            </a:fld>
            <a:endParaRPr lang="en-US"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283" name="Shape 283"/>
          <p:cNvGraphicFramePr/>
          <p:nvPr>
            <p:extLst>
              <p:ext uri="{D42A27DB-BD31-4B8C-83A1-F6EECF244321}">
                <p14:modId xmlns:p14="http://schemas.microsoft.com/office/powerpoint/2010/main" val="2968804936"/>
              </p:ext>
            </p:extLst>
          </p:nvPr>
        </p:nvGraphicFramePr>
        <p:xfrm>
          <a:off x="539552" y="1628800"/>
          <a:ext cx="8136900" cy="43925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712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6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8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92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1" u="sng" strike="noStrike" cap="none" dirty="0">
                          <a:solidFill>
                            <a:srgbClr val="3B3B3B"/>
                          </a:solidFill>
                        </a:rPr>
                        <a:t>Feasibility Grant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600" dirty="0">
                        <a:solidFill>
                          <a:srgbClr val="3B3B3B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dirty="0">
                          <a:solidFill>
                            <a:srgbClr val="3B3B3B"/>
                          </a:solidFill>
                        </a:rPr>
                        <a:t>Assist with researching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dirty="0">
                          <a:solidFill>
                            <a:srgbClr val="3B3B3B"/>
                          </a:solidFill>
                        </a:rPr>
                        <a:t>market demand and sustainability  of product/service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600" dirty="0">
                        <a:solidFill>
                          <a:srgbClr val="3B3B3B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600" dirty="0">
                        <a:solidFill>
                          <a:srgbClr val="3B3B3B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1" u="sng" dirty="0">
                          <a:solidFill>
                            <a:srgbClr val="3B3B3B"/>
                          </a:solidFill>
                        </a:rPr>
                        <a:t>Eligible Costs</a:t>
                      </a:r>
                      <a:r>
                        <a:rPr lang="en-US" sz="1600" b="1" dirty="0">
                          <a:solidFill>
                            <a:srgbClr val="3B3B3B"/>
                          </a:solidFill>
                        </a:rPr>
                        <a:t>: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dirty="0">
                          <a:solidFill>
                            <a:srgbClr val="3B3B3B"/>
                          </a:solidFill>
                        </a:rPr>
                        <a:t>Consultancy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dirty="0">
                          <a:solidFill>
                            <a:srgbClr val="3B3B3B"/>
                          </a:solidFill>
                        </a:rPr>
                        <a:t>Patent Costs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dirty="0">
                          <a:solidFill>
                            <a:srgbClr val="3B3B3B"/>
                          </a:solidFill>
                        </a:rPr>
                        <a:t>Prototype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dirty="0">
                          <a:solidFill>
                            <a:srgbClr val="3B3B3B"/>
                          </a:solidFill>
                        </a:rPr>
                        <a:t>Market Research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lang="en-US" sz="1600" dirty="0">
                        <a:solidFill>
                          <a:srgbClr val="3B3B3B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IE" sz="1600" dirty="0"/>
                        <a:t>Covers 50% of spend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IE" sz="1600" dirty="0">
                          <a:solidFill>
                            <a:srgbClr val="3B3B3B"/>
                          </a:solidFill>
                        </a:rPr>
                        <a:t>Max €15k</a:t>
                      </a:r>
                      <a:endParaRPr lang="en-US" sz="1600" dirty="0">
                        <a:solidFill>
                          <a:srgbClr val="3B3B3B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A6CD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1" u="sng" dirty="0">
                          <a:solidFill>
                            <a:srgbClr val="3B3B3B"/>
                          </a:solidFill>
                        </a:rPr>
                        <a:t>Priming Grant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600" b="0" dirty="0">
                        <a:solidFill>
                          <a:srgbClr val="3B3B3B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0" dirty="0">
                          <a:solidFill>
                            <a:srgbClr val="3B3B3B"/>
                          </a:solidFill>
                        </a:rPr>
                        <a:t>Businesses &lt; 18 months trading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600" b="0" dirty="0">
                        <a:solidFill>
                          <a:srgbClr val="3B3B3B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lang="en-US" sz="1600" b="0" dirty="0">
                        <a:solidFill>
                          <a:srgbClr val="3B3B3B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600" b="1" dirty="0">
                        <a:solidFill>
                          <a:srgbClr val="3B3B3B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600" b="1" u="sng" dirty="0">
                        <a:solidFill>
                          <a:srgbClr val="3B3B3B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1" u="sng" dirty="0">
                          <a:solidFill>
                            <a:srgbClr val="3B3B3B"/>
                          </a:solidFill>
                        </a:rPr>
                        <a:t>Eligible Costs</a:t>
                      </a:r>
                      <a:r>
                        <a:rPr lang="en-US" sz="1600" b="1" dirty="0">
                          <a:solidFill>
                            <a:srgbClr val="3B3B3B"/>
                          </a:solidFill>
                        </a:rPr>
                        <a:t>: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0" dirty="0">
                          <a:solidFill>
                            <a:srgbClr val="474747"/>
                          </a:solidFill>
                        </a:rPr>
                        <a:t>Salary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lang="en-US" sz="1600" b="1" dirty="0">
                        <a:solidFill>
                          <a:srgbClr val="3B3B3B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lang="en-US" sz="1600" b="1" dirty="0">
                        <a:solidFill>
                          <a:srgbClr val="3B3B3B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lang="en-US" sz="1600" b="1" dirty="0">
                        <a:solidFill>
                          <a:srgbClr val="3B3B3B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lang="en-US" sz="1600" b="1" dirty="0">
                        <a:solidFill>
                          <a:srgbClr val="3B3B3B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25000"/>
                        <a:buFontTx/>
                        <a:buNone/>
                        <a:tabLst/>
                        <a:defRPr/>
                      </a:pPr>
                      <a:r>
                        <a:rPr lang="en-IE" sz="1600" dirty="0"/>
                        <a:t>Must include 1 new Full Time job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lang="en-US" sz="1600" b="1" dirty="0">
                        <a:solidFill>
                          <a:srgbClr val="3B3B3B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1" u="sng" dirty="0">
                          <a:solidFill>
                            <a:srgbClr val="3B3B3B"/>
                          </a:solidFill>
                        </a:rPr>
                        <a:t>Business Expansion Grant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600" dirty="0">
                        <a:solidFill>
                          <a:srgbClr val="3B3B3B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dirty="0">
                          <a:solidFill>
                            <a:srgbClr val="3B3B3B"/>
                          </a:solidFill>
                        </a:rPr>
                        <a:t>Businesses &gt; 18 months trading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600" dirty="0">
                        <a:solidFill>
                          <a:srgbClr val="3B3B3B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dirty="0">
                          <a:solidFill>
                            <a:srgbClr val="3B3B3B"/>
                          </a:solidFill>
                        </a:rPr>
                        <a:t>30% Refundability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600" dirty="0">
                        <a:solidFill>
                          <a:srgbClr val="3B3B3B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600" u="sng" dirty="0">
                        <a:solidFill>
                          <a:srgbClr val="3B3B3B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1" u="sng" dirty="0">
                          <a:solidFill>
                            <a:srgbClr val="3B3B3B"/>
                          </a:solidFill>
                        </a:rPr>
                        <a:t>Eligible Costs</a:t>
                      </a:r>
                      <a:r>
                        <a:rPr lang="en-US" sz="1600" b="1" dirty="0">
                          <a:solidFill>
                            <a:srgbClr val="3B3B3B"/>
                          </a:solidFill>
                        </a:rPr>
                        <a:t>: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dirty="0">
                          <a:solidFill>
                            <a:srgbClr val="3B3B3B"/>
                          </a:solidFill>
                        </a:rPr>
                        <a:t>Salary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lang="en-US" sz="1600" dirty="0">
                        <a:solidFill>
                          <a:srgbClr val="3B3B3B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lang="en-US" sz="1600" dirty="0">
                        <a:solidFill>
                          <a:srgbClr val="3B3B3B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lang="en-US" sz="1600" dirty="0">
                        <a:solidFill>
                          <a:srgbClr val="3B3B3B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25000"/>
                        <a:buFontTx/>
                        <a:buNone/>
                        <a:tabLst/>
                        <a:defRPr/>
                      </a:pPr>
                      <a:endParaRPr lang="en-IE" sz="16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25000"/>
                        <a:buFontTx/>
                        <a:buNone/>
                        <a:tabLst/>
                        <a:defRPr/>
                      </a:pPr>
                      <a:r>
                        <a:rPr lang="en-IE" sz="1600" dirty="0"/>
                        <a:t>Must include 1 new Full Time job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lang="en-US" sz="1600" dirty="0">
                        <a:solidFill>
                          <a:srgbClr val="3B3B3B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A6CD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84" name="Shape 284"/>
          <p:cNvSpPr txBox="1"/>
          <p:nvPr/>
        </p:nvSpPr>
        <p:spPr>
          <a:xfrm>
            <a:off x="3707903" y="6453335"/>
            <a:ext cx="3240359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1">
                <a:solidFill>
                  <a:srgbClr val="E5E6E3"/>
                </a:solidFill>
                <a:latin typeface="Verdana"/>
                <a:ea typeface="Verdana"/>
                <a:cs typeface="Verdana"/>
                <a:sym typeface="Verdana"/>
              </a:rPr>
              <a:t>www.localenterpriise.ie/dublincity</a:t>
            </a:r>
          </a:p>
        </p:txBody>
      </p:sp>
      <p:sp>
        <p:nvSpPr>
          <p:cNvPr id="285" name="Shape 285"/>
          <p:cNvSpPr txBox="1"/>
          <p:nvPr/>
        </p:nvSpPr>
        <p:spPr>
          <a:xfrm>
            <a:off x="1763688" y="764704"/>
            <a:ext cx="5112567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1" dirty="0">
                <a:solidFill>
                  <a:srgbClr val="3B3B3B"/>
                </a:solidFill>
                <a:latin typeface="Verdana"/>
                <a:ea typeface="Verdana"/>
                <a:cs typeface="Verdana"/>
                <a:sym typeface="Verdana"/>
              </a:rPr>
              <a:t>Contract</a:t>
            </a:r>
            <a:r>
              <a:rPr lang="en-US" sz="1800" dirty="0">
                <a:solidFill>
                  <a:srgbClr val="3B3B3B"/>
                </a:solidFill>
                <a:latin typeface="Verdana"/>
                <a:ea typeface="Verdana"/>
                <a:cs typeface="Verdana"/>
                <a:sym typeface="Verdana"/>
              </a:rPr>
              <a:t> : 1 year from date of approval</a:t>
            </a:r>
          </a:p>
        </p:txBody>
      </p:sp>
    </p:spTree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1703AF-68EB-4DCA-AEBA-D8A88419700A}"/>
              </a:ext>
            </a:extLst>
          </p:cNvPr>
          <p:cNvSpPr txBox="1"/>
          <p:nvPr/>
        </p:nvSpPr>
        <p:spPr>
          <a:xfrm>
            <a:off x="348705" y="4437112"/>
            <a:ext cx="2351087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2800" b="1" dirty="0">
                <a:solidFill>
                  <a:schemeClr val="accent3"/>
                </a:solidFill>
                <a:latin typeface="+mn-lt"/>
                <a:cs typeface="+mn-cs"/>
              </a:rPr>
              <a:t>Trading Online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0CBA7D-CF64-4D5D-B99B-35680DBEC9D3}"/>
              </a:ext>
            </a:extLst>
          </p:cNvPr>
          <p:cNvSpPr txBox="1"/>
          <p:nvPr/>
        </p:nvSpPr>
        <p:spPr>
          <a:xfrm>
            <a:off x="4468763" y="2114249"/>
            <a:ext cx="2798762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28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Export Assistance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618E0285-514B-4493-9B92-A27AD2B3D9B3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012160" y="3630816"/>
            <a:ext cx="151216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 sz="2800" b="1" dirty="0" smtClean="0">
                <a:solidFill>
                  <a:schemeClr val="accent1"/>
                </a:solidFill>
              </a:rPr>
              <a:t>Micro Finance Ireland</a:t>
            </a:r>
            <a:endParaRPr lang="en-IE" altLang="en-US" sz="2800" b="1" dirty="0">
              <a:solidFill>
                <a:schemeClr val="accent1"/>
              </a:solidFill>
            </a:endParaRPr>
          </a:p>
        </p:txBody>
      </p:sp>
      <p:pic>
        <p:nvPicPr>
          <p:cNvPr id="5" name="Picture 2" descr="Image result for trading online voucher scheme">
            <a:extLst>
              <a:ext uri="{FF2B5EF4-FFF2-40B4-BE49-F238E27FC236}">
                <a16:creationId xmlns:a16="http://schemas.microsoft.com/office/drawing/2014/main" id="{13B9316D-ED88-4240-A450-392AFB664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852787"/>
            <a:ext cx="134143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Image result for micro finance Ireland">
            <a:extLst>
              <a:ext uri="{FF2B5EF4-FFF2-40B4-BE49-F238E27FC236}">
                <a16:creationId xmlns:a16="http://schemas.microsoft.com/office/drawing/2014/main" id="{2DF323D6-AA0F-4E1F-8C02-A65EBAC4C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717"/>
          <a:stretch>
            <a:fillRect/>
          </a:stretch>
        </p:blipFill>
        <p:spPr bwMode="auto">
          <a:xfrm>
            <a:off x="5004544" y="3212976"/>
            <a:ext cx="8636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09C5B586-9CEE-42E2-8BE1-2B4B535DC65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340768"/>
            <a:ext cx="1644650" cy="1643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9530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CDC08AAE-1893-455F-BE0A-FB9EB0129EA7}"/>
              </a:ext>
            </a:extLst>
          </p:cNvPr>
          <p:cNvSpPr txBox="1">
            <a:spLocks/>
          </p:cNvSpPr>
          <p:nvPr/>
        </p:nvSpPr>
        <p:spPr>
          <a:xfrm>
            <a:off x="971550" y="404465"/>
            <a:ext cx="7560890" cy="5762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474747"/>
                </a:solidFill>
                <a:latin typeface="Calibri"/>
                <a:ea typeface="ＭＳ Ｐゴシック" charset="0"/>
                <a:cs typeface="Calibri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474747"/>
                </a:solidFill>
                <a:latin typeface="Verdana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474747"/>
                </a:solidFill>
                <a:latin typeface="Verdana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474747"/>
                </a:solidFill>
                <a:latin typeface="Verdana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474747"/>
                </a:solidFill>
                <a:latin typeface="Verdana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74747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74747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74747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74747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IE" dirty="0"/>
              <a:t/>
            </a:r>
            <a:br>
              <a:rPr lang="en-IE" dirty="0"/>
            </a:br>
            <a:r>
              <a:rPr lang="en-IE" dirty="0"/>
              <a:t/>
            </a:r>
            <a:br>
              <a:rPr lang="en-IE" dirty="0"/>
            </a:br>
            <a:endParaRPr lang="en-IE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A7A0A921-4AF2-4A2F-9597-5AA43DEF2A47}"/>
              </a:ext>
            </a:extLst>
          </p:cNvPr>
          <p:cNvSpPr txBox="1">
            <a:spLocks/>
          </p:cNvSpPr>
          <p:nvPr/>
        </p:nvSpPr>
        <p:spPr>
          <a:xfrm>
            <a:off x="971600" y="1600201"/>
            <a:ext cx="7571184" cy="4565103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kern="1200">
                <a:solidFill>
                  <a:srgbClr val="474747"/>
                </a:solidFill>
                <a:latin typeface="Calibri"/>
                <a:ea typeface="ＭＳ Ｐゴシック" charset="0"/>
                <a:cs typeface="Calibri"/>
              </a:defRPr>
            </a:lvl1pPr>
            <a:lvl2pPr marL="285750" indent="-285750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700" kern="1200">
                <a:solidFill>
                  <a:srgbClr val="474747"/>
                </a:solidFill>
                <a:latin typeface="Calibri"/>
                <a:ea typeface="ＭＳ Ｐゴシック" charset="0"/>
                <a:cs typeface="Calibri"/>
              </a:defRPr>
            </a:lvl2pPr>
            <a:lvl3pPr marL="719138" indent="-228600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Lucida Grande" charset="0"/>
              <a:buChar char="﹣"/>
              <a:defRPr sz="1600" kern="1200">
                <a:solidFill>
                  <a:srgbClr val="474747"/>
                </a:solidFill>
                <a:latin typeface="Calibri"/>
                <a:ea typeface="ＭＳ Ｐゴシック" charset="0"/>
                <a:cs typeface="Calibri"/>
              </a:defRPr>
            </a:lvl3pPr>
            <a:lvl4pPr marL="250825" indent="615950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 sz="1400" kern="1200">
                <a:solidFill>
                  <a:srgbClr val="0089C3"/>
                </a:solidFill>
                <a:latin typeface="Calibri"/>
                <a:ea typeface="ＭＳ Ｐゴシック" charset="0"/>
                <a:cs typeface="Calibri"/>
              </a:defRPr>
            </a:lvl4pPr>
            <a:lvl5pPr marL="13319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0089C3"/>
                </a:solidFill>
                <a:latin typeface="Calibri"/>
                <a:ea typeface="ＭＳ Ｐゴシック" charset="0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IE" sz="3800" b="1" dirty="0"/>
              <a:t>Purpose</a:t>
            </a:r>
            <a:r>
              <a:rPr lang="en-IE" sz="3800" dirty="0"/>
              <a:t>: To encourage small businesses to sell online</a:t>
            </a:r>
          </a:p>
          <a:p>
            <a:endParaRPr lang="en-IE" sz="3800" dirty="0"/>
          </a:p>
          <a:p>
            <a:endParaRPr lang="en-IE" sz="2400" dirty="0"/>
          </a:p>
          <a:p>
            <a:endParaRPr lang="en-IE" sz="2400" dirty="0"/>
          </a:p>
          <a:p>
            <a:pPr>
              <a:buFont typeface="Arial" pitchFamily="34" charset="0"/>
              <a:buChar char="•"/>
            </a:pPr>
            <a:r>
              <a:rPr lang="en-IE" sz="2900" dirty="0"/>
              <a:t>Cost of E commerce Website Development</a:t>
            </a:r>
          </a:p>
          <a:p>
            <a:pPr marL="0" indent="0"/>
            <a:endParaRPr lang="en-IE" sz="2900" dirty="0"/>
          </a:p>
          <a:p>
            <a:pPr>
              <a:buFont typeface="Arial" pitchFamily="34" charset="0"/>
              <a:buChar char="•"/>
            </a:pPr>
            <a:r>
              <a:rPr lang="en-IE" sz="2900" dirty="0"/>
              <a:t>50% of expenses up to a maximum of </a:t>
            </a:r>
            <a:r>
              <a:rPr lang="en-IE" sz="2900" b="1" dirty="0"/>
              <a:t>€2,500</a:t>
            </a:r>
          </a:p>
          <a:p>
            <a:pPr>
              <a:buFont typeface="Arial" pitchFamily="34" charset="0"/>
              <a:buChar char="•"/>
            </a:pPr>
            <a:endParaRPr lang="en-US" sz="2900" dirty="0"/>
          </a:p>
          <a:p>
            <a:pPr>
              <a:buFont typeface="Arial" pitchFamily="34" charset="0"/>
              <a:buChar char="•"/>
            </a:pPr>
            <a:r>
              <a:rPr lang="en-US" sz="2900" dirty="0"/>
              <a:t>Must be trading for 12 months</a:t>
            </a:r>
          </a:p>
          <a:p>
            <a:endParaRPr lang="en-IE" sz="2900" b="1" dirty="0"/>
          </a:p>
          <a:p>
            <a:pPr>
              <a:buFont typeface="Arial" pitchFamily="34" charset="0"/>
              <a:buChar char="•"/>
            </a:pPr>
            <a:r>
              <a:rPr lang="en-IE" sz="2900" b="1" dirty="0"/>
              <a:t>Compulsory Half Day Workshop </a:t>
            </a:r>
          </a:p>
          <a:p>
            <a:pPr marL="0" indent="0"/>
            <a:endParaRPr lang="en-IE" sz="2900" b="1" dirty="0"/>
          </a:p>
          <a:p>
            <a:endParaRPr lang="en-IE" sz="2400" b="1" dirty="0"/>
          </a:p>
          <a:p>
            <a:pPr marL="0" indent="0"/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pPr marL="0" indent="0"/>
            <a:endParaRPr lang="en-US" sz="2400" dirty="0"/>
          </a:p>
          <a:p>
            <a:pPr marL="0" indent="0" algn="ctr"/>
            <a:endParaRPr lang="en-US" sz="2400" dirty="0"/>
          </a:p>
          <a:p>
            <a:pPr>
              <a:buFont typeface="Arial" pitchFamily="34" charset="0"/>
              <a:buChar char="•"/>
            </a:pPr>
            <a:endParaRPr lang="en-IE" sz="2400" b="1" dirty="0"/>
          </a:p>
          <a:p>
            <a:r>
              <a:rPr lang="en-IE" sz="2400" dirty="0"/>
              <a:t>  </a:t>
            </a:r>
          </a:p>
          <a:p>
            <a:endParaRPr lang="en-I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B06CF9-C201-453A-A1DC-7DF547A00140}"/>
              </a:ext>
            </a:extLst>
          </p:cNvPr>
          <p:cNvSpPr/>
          <p:nvPr/>
        </p:nvSpPr>
        <p:spPr>
          <a:xfrm>
            <a:off x="3091123" y="588803"/>
            <a:ext cx="3321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b="1" dirty="0"/>
              <a:t>Trading Online Voucher 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780200-1DD9-497D-A8E8-1830B69C1DB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276872"/>
            <a:ext cx="2352065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526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0D3531-0132-41A1-B1CC-2951038010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612" y="980728"/>
            <a:ext cx="2695575" cy="26955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B52E3D9-0160-467F-9E50-ADA4F4B013F7}"/>
              </a:ext>
            </a:extLst>
          </p:cNvPr>
          <p:cNvSpPr/>
          <p:nvPr/>
        </p:nvSpPr>
        <p:spPr>
          <a:xfrm>
            <a:off x="2113602" y="691478"/>
            <a:ext cx="605879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4000" b="1" dirty="0"/>
              <a:t>TAME  Assistance </a:t>
            </a:r>
            <a:r>
              <a:rPr lang="en-IE" b="1" dirty="0"/>
              <a:t/>
            </a:r>
            <a:br>
              <a:rPr lang="en-IE" b="1" dirty="0"/>
            </a:br>
            <a:r>
              <a:rPr lang="en-US" b="1" dirty="0"/>
              <a:t>Technical Assistance for Micro Exporters</a:t>
            </a:r>
            <a:endParaRPr lang="en-GB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E5B23C7-E717-4F50-9D8B-985A9FD0AB7E}"/>
              </a:ext>
            </a:extLst>
          </p:cNvPr>
          <p:cNvSpPr txBox="1">
            <a:spLocks/>
          </p:cNvSpPr>
          <p:nvPr/>
        </p:nvSpPr>
        <p:spPr>
          <a:xfrm>
            <a:off x="179512" y="1844824"/>
            <a:ext cx="8280920" cy="396044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kern="1200">
                <a:solidFill>
                  <a:srgbClr val="474747"/>
                </a:solidFill>
                <a:latin typeface="Calibri"/>
                <a:ea typeface="ＭＳ Ｐゴシック" charset="0"/>
                <a:cs typeface="Calibri"/>
              </a:defRPr>
            </a:lvl1pPr>
            <a:lvl2pPr marL="285750" indent="-285750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700" kern="1200">
                <a:solidFill>
                  <a:srgbClr val="474747"/>
                </a:solidFill>
                <a:latin typeface="Calibri"/>
                <a:ea typeface="ＭＳ Ｐゴシック" charset="0"/>
                <a:cs typeface="Calibri"/>
              </a:defRPr>
            </a:lvl2pPr>
            <a:lvl3pPr marL="719138" indent="-228600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Lucida Grande" charset="0"/>
              <a:buChar char="﹣"/>
              <a:defRPr sz="1600" kern="1200">
                <a:solidFill>
                  <a:srgbClr val="474747"/>
                </a:solidFill>
                <a:latin typeface="Calibri"/>
                <a:ea typeface="ＭＳ Ｐゴシック" charset="0"/>
                <a:cs typeface="Calibri"/>
              </a:defRPr>
            </a:lvl3pPr>
            <a:lvl4pPr marL="250825" indent="615950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 sz="1400" kern="1200">
                <a:solidFill>
                  <a:srgbClr val="0089C3"/>
                </a:solidFill>
                <a:latin typeface="Calibri"/>
                <a:ea typeface="ＭＳ Ｐゴシック" charset="0"/>
                <a:cs typeface="Calibri"/>
              </a:defRPr>
            </a:lvl4pPr>
            <a:lvl5pPr marL="13319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0089C3"/>
                </a:solidFill>
                <a:latin typeface="Calibri"/>
                <a:ea typeface="ＭＳ Ｐゴシック" charset="0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E" sz="4300" b="1" dirty="0"/>
          </a:p>
          <a:p>
            <a:r>
              <a:rPr lang="en-IE" sz="6400" b="1" dirty="0"/>
              <a:t>Purpose:  </a:t>
            </a:r>
            <a:r>
              <a:rPr lang="en-IE" sz="6400" dirty="0"/>
              <a:t>Assisting to develop New Market Opportunities abroad </a:t>
            </a:r>
          </a:p>
          <a:p>
            <a:r>
              <a:rPr lang="en-IE" sz="6400" dirty="0"/>
              <a:t> </a:t>
            </a:r>
          </a:p>
          <a:p>
            <a:endParaRPr lang="en-IE" sz="6400" u="sng" dirty="0"/>
          </a:p>
          <a:p>
            <a:r>
              <a:rPr lang="en-IE" sz="6400" u="sng" dirty="0"/>
              <a:t>Eligible expenses</a:t>
            </a:r>
            <a:r>
              <a:rPr lang="en-IE" sz="6400" dirty="0"/>
              <a:t>:</a:t>
            </a:r>
          </a:p>
          <a:p>
            <a:endParaRPr lang="en-IE" sz="6400" dirty="0"/>
          </a:p>
          <a:p>
            <a:pPr>
              <a:buFont typeface="Arial" panose="020B0604020202020204" pitchFamily="34" charset="0"/>
              <a:buChar char="•"/>
            </a:pPr>
            <a:r>
              <a:rPr lang="en-IE" sz="6400" dirty="0"/>
              <a:t>Participation at international </a:t>
            </a:r>
            <a:r>
              <a:rPr lang="en-IE" sz="6400" b="1" u="sng" dirty="0"/>
              <a:t>trade fairs and shows</a:t>
            </a:r>
            <a:r>
              <a:rPr lang="en-IE" sz="6400" b="1" dirty="0"/>
              <a:t> </a:t>
            </a:r>
            <a:r>
              <a:rPr lang="en-IE" sz="6400" dirty="0"/>
              <a:t/>
            </a:r>
            <a:br>
              <a:rPr lang="en-IE" sz="6400" dirty="0"/>
            </a:br>
            <a:endParaRPr lang="en-IE" sz="6400" dirty="0"/>
          </a:p>
          <a:p>
            <a:pPr>
              <a:buFont typeface="Arial" panose="020B0604020202020204" pitchFamily="34" charset="0"/>
              <a:buChar char="•"/>
            </a:pPr>
            <a:r>
              <a:rPr lang="en-IE" sz="6400" dirty="0"/>
              <a:t>Participation at international </a:t>
            </a:r>
            <a:r>
              <a:rPr lang="en-IE" sz="6400" b="1" u="sng" dirty="0"/>
              <a:t>trade networking events </a:t>
            </a:r>
            <a:r>
              <a:rPr lang="en-IE" sz="6400" dirty="0"/>
              <a:t/>
            </a:r>
            <a:br>
              <a:rPr lang="en-IE" sz="6400" dirty="0"/>
            </a:br>
            <a:endParaRPr lang="en-IE" sz="6400" dirty="0"/>
          </a:p>
          <a:p>
            <a:pPr>
              <a:buFont typeface="Arial" panose="020B0604020202020204" pitchFamily="34" charset="0"/>
              <a:buChar char="•"/>
            </a:pPr>
            <a:r>
              <a:rPr lang="en-IE" sz="6400" dirty="0"/>
              <a:t>Development of specific </a:t>
            </a:r>
            <a:r>
              <a:rPr lang="en-IE" sz="6400" b="1" u="sng" dirty="0"/>
              <a:t>Marketing Materials </a:t>
            </a:r>
            <a:r>
              <a:rPr lang="en-IE" sz="6400" dirty="0"/>
              <a:t>aimed at exploring new export markets</a:t>
            </a:r>
            <a:br>
              <a:rPr lang="en-IE" sz="6400" dirty="0"/>
            </a:br>
            <a:endParaRPr lang="en-IE" sz="6400" dirty="0"/>
          </a:p>
          <a:p>
            <a:pPr marL="339725" indent="-33972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E" sz="6400" dirty="0"/>
              <a:t>Travel, accommodation etc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⁻"/>
            </a:pPr>
            <a:endParaRPr lang="en-IE" sz="6400" dirty="0"/>
          </a:p>
          <a:p>
            <a:pPr marL="0" indent="0"/>
            <a:endParaRPr lang="en-IE" sz="6400" dirty="0"/>
          </a:p>
          <a:p>
            <a:pPr marL="0" indent="0"/>
            <a:r>
              <a:rPr lang="en-IE" sz="6400" dirty="0"/>
              <a:t>50% of expenses up to a maximum of </a:t>
            </a:r>
            <a:r>
              <a:rPr lang="en-IE" sz="6400" b="1" dirty="0"/>
              <a:t>€2,500</a:t>
            </a:r>
          </a:p>
          <a:p>
            <a:pPr marL="0" indent="0"/>
            <a:endParaRPr lang="en-IE" sz="6400" b="1" dirty="0"/>
          </a:p>
          <a:p>
            <a:pPr marL="0" indent="0" algn="ctr"/>
            <a:endParaRPr lang="en-IE" sz="6400" b="1" dirty="0"/>
          </a:p>
          <a:p>
            <a:r>
              <a:rPr lang="en-IE" sz="2500" dirty="0"/>
              <a:t> </a:t>
            </a:r>
          </a:p>
          <a:p>
            <a:r>
              <a:rPr lang="en-IE" sz="2400" dirty="0"/>
              <a:t> 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36674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FCEBB6-7C12-411C-B4AE-397FBECF2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1" y="3754204"/>
            <a:ext cx="4134732" cy="17654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9C0EC2-C3E4-4D9E-97E3-7A3C7720E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57" y="1628801"/>
            <a:ext cx="4625752" cy="19454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7E593A-FF7C-44A9-A603-6B39EE26E9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1871" y="1628801"/>
            <a:ext cx="3630677" cy="16507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E6952E-646F-43FF-B35C-7EE59922A4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9952" y="3574230"/>
            <a:ext cx="3630677" cy="176545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91E48ED-8D8C-4309-B889-C9926AF0724A}"/>
              </a:ext>
            </a:extLst>
          </p:cNvPr>
          <p:cNvSpPr/>
          <p:nvPr/>
        </p:nvSpPr>
        <p:spPr>
          <a:xfrm>
            <a:off x="2339752" y="620688"/>
            <a:ext cx="554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b="1" dirty="0"/>
              <a:t>LEO Microfinance Loan Scheme (MFI)</a:t>
            </a:r>
            <a:br>
              <a:rPr lang="en-IE" b="1" dirty="0"/>
            </a:br>
            <a:r>
              <a:rPr lang="en-IE" b="1" dirty="0"/>
              <a:t>Microenterprise Loan Fund Scheme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34507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53DA542B-267E-4A09-A609-5553D66D962F}"/>
              </a:ext>
            </a:extLst>
          </p:cNvPr>
          <p:cNvSpPr/>
          <p:nvPr/>
        </p:nvSpPr>
        <p:spPr>
          <a:xfrm>
            <a:off x="3131840" y="709382"/>
            <a:ext cx="5616624" cy="1988020"/>
          </a:xfrm>
          <a:prstGeom prst="roundRect">
            <a:avLst>
              <a:gd name="adj" fmla="val 10000"/>
            </a:avLst>
          </a:prstGeom>
          <a:ln>
            <a:solidFill>
              <a:srgbClr val="FFFF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285750" lvl="1" indent="-285750">
              <a:lnSpc>
                <a:spcPct val="90000"/>
              </a:lnSpc>
              <a:spcAft>
                <a:spcPct val="15000"/>
              </a:spcAft>
              <a:buFont typeface="Wingdings" panose="05000000000000000000" pitchFamily="2" charset="2"/>
              <a:buChar char="q"/>
            </a:pPr>
            <a:r>
              <a:rPr lang="en-GB" sz="1200" dirty="0">
                <a:solidFill>
                  <a:srgbClr val="17406D"/>
                </a:solidFill>
                <a:latin typeface="Calibri Light" panose="020F0302020204030204"/>
              </a:rPr>
              <a:t>New &amp; Existing businesses with less than 10 employees and an annual turnover of up to €2M</a:t>
            </a:r>
          </a:p>
          <a:p>
            <a:pPr marL="285750" lvl="1" indent="-285750">
              <a:lnSpc>
                <a:spcPct val="90000"/>
              </a:lnSpc>
              <a:spcAft>
                <a:spcPct val="15000"/>
              </a:spcAft>
              <a:buFont typeface="Wingdings" panose="05000000000000000000" pitchFamily="2" charset="2"/>
              <a:buChar char="q"/>
            </a:pPr>
            <a:endParaRPr lang="en-IE" sz="1200" dirty="0">
              <a:solidFill>
                <a:srgbClr val="17406D"/>
              </a:solidFill>
              <a:latin typeface="Calibri Light" panose="020F0302020204030204"/>
            </a:endParaRPr>
          </a:p>
          <a:p>
            <a:pPr marL="285750" lvl="1" indent="-285750">
              <a:lnSpc>
                <a:spcPct val="90000"/>
              </a:lnSpc>
              <a:spcAft>
                <a:spcPct val="15000"/>
              </a:spcAft>
              <a:buFont typeface="Wingdings" panose="05000000000000000000" pitchFamily="2" charset="2"/>
              <a:buChar char="q"/>
            </a:pPr>
            <a:r>
              <a:rPr lang="en-IE" sz="1200" dirty="0">
                <a:solidFill>
                  <a:srgbClr val="17406D"/>
                </a:solidFill>
                <a:latin typeface="Calibri Light" panose="020F0302020204030204"/>
              </a:rPr>
              <a:t>All types of businesses are eligible:</a:t>
            </a:r>
          </a:p>
          <a:p>
            <a:pPr marL="628650" lvl="3" indent="-285750">
              <a:lnSpc>
                <a:spcPct val="90000"/>
              </a:lnSpc>
              <a:spcAft>
                <a:spcPct val="15000"/>
              </a:spcAft>
              <a:buFont typeface="Wingdings" panose="05000000000000000000" pitchFamily="2" charset="2"/>
              <a:buChar char="q"/>
            </a:pPr>
            <a:r>
              <a:rPr lang="en-IE" sz="1200" dirty="0">
                <a:solidFill>
                  <a:srgbClr val="17406D"/>
                </a:solidFill>
                <a:latin typeface="Calibri Light" panose="020F0302020204030204"/>
              </a:rPr>
              <a:t>Sole Traders </a:t>
            </a:r>
          </a:p>
          <a:p>
            <a:pPr marL="628650" lvl="3" indent="-285750">
              <a:lnSpc>
                <a:spcPct val="90000"/>
              </a:lnSpc>
              <a:spcAft>
                <a:spcPct val="15000"/>
              </a:spcAft>
              <a:buFont typeface="Wingdings" panose="05000000000000000000" pitchFamily="2" charset="2"/>
              <a:buChar char="q"/>
            </a:pPr>
            <a:r>
              <a:rPr lang="en-IE" sz="1200" dirty="0">
                <a:solidFill>
                  <a:srgbClr val="17406D"/>
                </a:solidFill>
                <a:latin typeface="Calibri Light" panose="020F0302020204030204"/>
              </a:rPr>
              <a:t>Partnerships </a:t>
            </a:r>
          </a:p>
          <a:p>
            <a:pPr marL="628650" lvl="3" indent="-285750">
              <a:lnSpc>
                <a:spcPct val="90000"/>
              </a:lnSpc>
              <a:spcAft>
                <a:spcPct val="15000"/>
              </a:spcAft>
              <a:buFont typeface="Wingdings" panose="05000000000000000000" pitchFamily="2" charset="2"/>
              <a:buChar char="q"/>
            </a:pPr>
            <a:r>
              <a:rPr lang="en-IE" sz="1200" dirty="0">
                <a:solidFill>
                  <a:srgbClr val="17406D"/>
                </a:solidFill>
                <a:latin typeface="Calibri Light" panose="020F0302020204030204"/>
              </a:rPr>
              <a:t>Limited Companies</a:t>
            </a:r>
          </a:p>
          <a:p>
            <a:pPr marL="342900" lvl="3">
              <a:lnSpc>
                <a:spcPct val="90000"/>
              </a:lnSpc>
              <a:spcAft>
                <a:spcPct val="15000"/>
              </a:spcAft>
            </a:pPr>
            <a:r>
              <a:rPr lang="en-IE" sz="1200" dirty="0">
                <a:solidFill>
                  <a:srgbClr val="17406D"/>
                </a:solidFill>
                <a:latin typeface="Calibri Light" panose="020F0302020204030204"/>
              </a:rPr>
              <a:t> </a:t>
            </a:r>
          </a:p>
          <a:p>
            <a:pPr marL="285750" lvl="1" indent="-285750">
              <a:lnSpc>
                <a:spcPct val="90000"/>
              </a:lnSpc>
              <a:spcAft>
                <a:spcPct val="15000"/>
              </a:spcAft>
              <a:buFont typeface="Wingdings" panose="05000000000000000000" pitchFamily="2" charset="2"/>
              <a:buChar char="q"/>
            </a:pPr>
            <a:r>
              <a:rPr lang="en-IE" sz="1200" dirty="0">
                <a:solidFill>
                  <a:srgbClr val="17406D"/>
                </a:solidFill>
                <a:latin typeface="Calibri Light" panose="020F0302020204030204"/>
              </a:rPr>
              <a:t>Creating/sustaining a minimum of one job</a:t>
            </a:r>
          </a:p>
          <a:p>
            <a:pPr marL="0" lvl="1">
              <a:lnSpc>
                <a:spcPct val="90000"/>
              </a:lnSpc>
              <a:spcAft>
                <a:spcPct val="15000"/>
              </a:spcAft>
            </a:pPr>
            <a:endParaRPr lang="en-IE" sz="600" dirty="0">
              <a:solidFill>
                <a:srgbClr val="17406D"/>
              </a:solidFill>
              <a:latin typeface="Calibri Light" panose="020F0302020204030204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220A076-68DA-43CD-8BFE-A0A284BAEBC5}"/>
              </a:ext>
            </a:extLst>
          </p:cNvPr>
          <p:cNvGrpSpPr/>
          <p:nvPr/>
        </p:nvGrpSpPr>
        <p:grpSpPr>
          <a:xfrm>
            <a:off x="919469" y="696920"/>
            <a:ext cx="2212371" cy="2304256"/>
            <a:chOff x="13285850" y="-1462422"/>
            <a:chExt cx="2307845" cy="2287137"/>
          </a:xfrm>
          <a:solidFill>
            <a:srgbClr val="FFFF66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4" name="Pie 9">
              <a:extLst>
                <a:ext uri="{FF2B5EF4-FFF2-40B4-BE49-F238E27FC236}">
                  <a16:creationId xmlns:a16="http://schemas.microsoft.com/office/drawing/2014/main" id="{1D137E1F-F8A9-4A60-A6E5-649811C51FBB}"/>
                </a:ext>
              </a:extLst>
            </p:cNvPr>
            <p:cNvSpPr/>
            <p:nvPr/>
          </p:nvSpPr>
          <p:spPr>
            <a:xfrm>
              <a:off x="13285850" y="-1462422"/>
              <a:ext cx="2287137" cy="2287137"/>
            </a:xfrm>
            <a:prstGeom prst="pieWedg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Pie 4">
              <a:extLst>
                <a:ext uri="{FF2B5EF4-FFF2-40B4-BE49-F238E27FC236}">
                  <a16:creationId xmlns:a16="http://schemas.microsoft.com/office/drawing/2014/main" id="{B77D294A-F5A0-446A-9FC5-97AD081DD4E9}"/>
                </a:ext>
              </a:extLst>
            </p:cNvPr>
            <p:cNvSpPr/>
            <p:nvPr/>
          </p:nvSpPr>
          <p:spPr>
            <a:xfrm>
              <a:off x="13916253" y="-716101"/>
              <a:ext cx="1677442" cy="143047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algn="ctr" defTabSz="900806">
                <a:lnSpc>
                  <a:spcPct val="90000"/>
                </a:lnSpc>
                <a:spcAft>
                  <a:spcPct val="35000"/>
                </a:spcAft>
              </a:pPr>
              <a:r>
                <a:rPr lang="en-IE" sz="2700" b="1" dirty="0">
                  <a:solidFill>
                    <a:srgbClr val="44546A"/>
                  </a:solidFill>
                </a:rPr>
                <a:t>Who can Apply</a:t>
              </a:r>
              <a:endParaRPr lang="en-IE" sz="2700" b="1" i="1" dirty="0">
                <a:solidFill>
                  <a:srgbClr val="44546A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9EB09CE-4028-41EB-99D2-6279FC5D4660}"/>
              </a:ext>
            </a:extLst>
          </p:cNvPr>
          <p:cNvGrpSpPr/>
          <p:nvPr/>
        </p:nvGrpSpPr>
        <p:grpSpPr>
          <a:xfrm>
            <a:off x="3317631" y="3025156"/>
            <a:ext cx="5286817" cy="1988020"/>
            <a:chOff x="2354645" y="2768588"/>
            <a:chExt cx="4198161" cy="1763138"/>
          </a:xfrm>
        </p:grpSpPr>
        <p:sp>
          <p:nvSpPr>
            <p:cNvPr id="7" name="Rounded Rectangle 12">
              <a:extLst>
                <a:ext uri="{FF2B5EF4-FFF2-40B4-BE49-F238E27FC236}">
                  <a16:creationId xmlns:a16="http://schemas.microsoft.com/office/drawing/2014/main" id="{1777E22E-EEB5-4B3C-9A31-29ED19AB64AF}"/>
                </a:ext>
              </a:extLst>
            </p:cNvPr>
            <p:cNvSpPr/>
            <p:nvPr/>
          </p:nvSpPr>
          <p:spPr>
            <a:xfrm>
              <a:off x="2366333" y="2768588"/>
              <a:ext cx="4186473" cy="1763138"/>
            </a:xfrm>
            <a:prstGeom prst="roundRect">
              <a:avLst>
                <a:gd name="adj" fmla="val 10000"/>
              </a:avLst>
            </a:prstGeom>
            <a:ln>
              <a:solidFill>
                <a:srgbClr val="FFFF66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en-IE" dirty="0">
                <a:solidFill>
                  <a:prstClr val="black"/>
                </a:solidFill>
              </a:endParaRPr>
            </a:p>
          </p:txBody>
        </p:sp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8C47818C-44BF-41DD-B092-179A048578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4645" y="2918138"/>
              <a:ext cx="4083802" cy="1592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Pie 17">
            <a:extLst>
              <a:ext uri="{FF2B5EF4-FFF2-40B4-BE49-F238E27FC236}">
                <a16:creationId xmlns:a16="http://schemas.microsoft.com/office/drawing/2014/main" id="{897049AF-B448-458F-8E77-9231978DD566}"/>
              </a:ext>
            </a:extLst>
          </p:cNvPr>
          <p:cNvSpPr/>
          <p:nvPr/>
        </p:nvSpPr>
        <p:spPr>
          <a:xfrm rot="16200000">
            <a:off x="1032639" y="3057989"/>
            <a:ext cx="1963409" cy="2234993"/>
          </a:xfrm>
          <a:prstGeom prst="pieWedge">
            <a:avLst/>
          </a:prstGeom>
          <a:solidFill>
            <a:srgbClr val="FFFF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Pie 4">
            <a:extLst>
              <a:ext uri="{FF2B5EF4-FFF2-40B4-BE49-F238E27FC236}">
                <a16:creationId xmlns:a16="http://schemas.microsoft.com/office/drawing/2014/main" id="{9D35820C-379A-46D8-9F74-203BFC5A016C}"/>
              </a:ext>
            </a:extLst>
          </p:cNvPr>
          <p:cNvSpPr/>
          <p:nvPr/>
        </p:nvSpPr>
        <p:spPr>
          <a:xfrm>
            <a:off x="1117209" y="3001176"/>
            <a:ext cx="2192520" cy="198802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0688" tIns="170688" rIns="170688" bIns="170688" numCol="1" spcCol="1270" anchor="ctr" anchorCtr="0">
            <a:noAutofit/>
          </a:bodyPr>
          <a:lstStyle/>
          <a:p>
            <a:pPr algn="ctr" defTabSz="900806">
              <a:lnSpc>
                <a:spcPct val="90000"/>
              </a:lnSpc>
              <a:spcAft>
                <a:spcPct val="35000"/>
              </a:spcAft>
            </a:pPr>
            <a:r>
              <a:rPr lang="en-IE" sz="2700" b="1" dirty="0">
                <a:solidFill>
                  <a:srgbClr val="44546A"/>
                </a:solidFill>
              </a:rPr>
              <a:t>What’s Required</a:t>
            </a:r>
          </a:p>
        </p:txBody>
      </p:sp>
    </p:spTree>
    <p:extLst>
      <p:ext uri="{BB962C8B-B14F-4D97-AF65-F5344CB8AC3E}">
        <p14:creationId xmlns:p14="http://schemas.microsoft.com/office/powerpoint/2010/main" val="1304835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:\Logo's\LEO_Brandmark\LEO_Icon\JPEG\LEO_Icon_Pos.jpg">
            <a:extLst>
              <a:ext uri="{FF2B5EF4-FFF2-40B4-BE49-F238E27FC236}">
                <a16:creationId xmlns:a16="http://schemas.microsoft.com/office/drawing/2014/main" id="{301E2BFC-3FD4-40CB-BC3D-F1D0CA83A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9" y="2740025"/>
            <a:ext cx="1582737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Image result for enterprise ireland logo">
            <a:extLst>
              <a:ext uri="{FF2B5EF4-FFF2-40B4-BE49-F238E27FC236}">
                <a16:creationId xmlns:a16="http://schemas.microsoft.com/office/drawing/2014/main" id="{8DACB08D-A97C-4D1E-B1D0-2A7DCF3AF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9" y="2673350"/>
            <a:ext cx="151288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Image result for dublin city Council logo">
            <a:extLst>
              <a:ext uri="{FF2B5EF4-FFF2-40B4-BE49-F238E27FC236}">
                <a16:creationId xmlns:a16="http://schemas.microsoft.com/office/drawing/2014/main" id="{B7AE828E-0615-47CE-A164-CA7C8D896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2" t="9708" r="51151" b="49219"/>
          <a:stretch>
            <a:fillRect/>
          </a:stretch>
        </p:blipFill>
        <p:spPr bwMode="auto">
          <a:xfrm>
            <a:off x="3924301" y="2889250"/>
            <a:ext cx="12731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id="{D63FA63D-713D-4D23-86E4-BDED0AAF2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1484314"/>
            <a:ext cx="6496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 sz="2800" b="1" dirty="0">
                <a:solidFill>
                  <a:srgbClr val="00B0F0"/>
                </a:solidFill>
                <a:latin typeface="Arial" panose="020B0604020202020204" pitchFamily="34" charset="0"/>
              </a:rPr>
              <a:t>What is the </a:t>
            </a:r>
            <a:r>
              <a:rPr lang="en-IE" altLang="en-US" sz="2800" b="1" dirty="0">
                <a:solidFill>
                  <a:srgbClr val="92D050"/>
                </a:solidFill>
                <a:latin typeface="Arial" panose="020B0604020202020204" pitchFamily="34" charset="0"/>
              </a:rPr>
              <a:t>Local Enterprise Office</a:t>
            </a:r>
            <a:r>
              <a:rPr lang="en-IE" altLang="en-US" sz="2800" b="1" dirty="0">
                <a:solidFill>
                  <a:srgbClr val="00B0F0"/>
                </a:solidFill>
                <a:latin typeface="Arial" panose="020B0604020202020204" pitchFamily="34" charset="0"/>
              </a:rPr>
              <a:t>…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7584" y="4117975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Dublin City Enterprise Board</a:t>
            </a:r>
            <a:endParaRPr lang="en-IE" dirty="0"/>
          </a:p>
        </p:txBody>
      </p:sp>
      <p:sp>
        <p:nvSpPr>
          <p:cNvPr id="3" name="TextBox 2"/>
          <p:cNvSpPr txBox="1"/>
          <p:nvPr/>
        </p:nvSpPr>
        <p:spPr>
          <a:xfrm>
            <a:off x="3588742" y="4095017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Dublin City Council</a:t>
            </a:r>
            <a:endParaRPr lang="en-IE" dirty="0"/>
          </a:p>
        </p:txBody>
      </p:sp>
      <p:sp>
        <p:nvSpPr>
          <p:cNvPr id="8" name="TextBox 7"/>
          <p:cNvSpPr txBox="1"/>
          <p:nvPr/>
        </p:nvSpPr>
        <p:spPr>
          <a:xfrm>
            <a:off x="6084889" y="4117975"/>
            <a:ext cx="2087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Local Enterprise Office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412911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9B181-1680-46CD-99E8-0AE07E97CF1C}"/>
              </a:ext>
            </a:extLst>
          </p:cNvPr>
          <p:cNvSpPr txBox="1">
            <a:spLocks/>
          </p:cNvSpPr>
          <p:nvPr/>
        </p:nvSpPr>
        <p:spPr>
          <a:xfrm>
            <a:off x="323528" y="1412776"/>
            <a:ext cx="8348464" cy="476361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474747"/>
                </a:solidFill>
                <a:latin typeface="Calibri"/>
                <a:ea typeface="ＭＳ Ｐゴシック" charset="0"/>
                <a:cs typeface="Calibri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474747"/>
                </a:solidFill>
                <a:latin typeface="Verdana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474747"/>
                </a:solidFill>
                <a:latin typeface="Verdana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474747"/>
                </a:solidFill>
                <a:latin typeface="Verdana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474747"/>
                </a:solidFill>
                <a:latin typeface="Verdana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74747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74747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74747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74747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IE" dirty="0"/>
              <a:t>There are over </a:t>
            </a:r>
            <a:r>
              <a:rPr lang="en-IE" b="1" dirty="0"/>
              <a:t>170 different Government supports </a:t>
            </a:r>
            <a:r>
              <a:rPr lang="en-IE" dirty="0"/>
              <a:t>for Irish start-ups and small businesses. </a:t>
            </a:r>
            <a:br>
              <a:rPr lang="en-IE" dirty="0"/>
            </a:br>
            <a:r>
              <a:rPr lang="en-IE" u="sng" dirty="0">
                <a:hlinkClick r:id="rId2"/>
              </a:rPr>
              <a:t>Supportingsmes.ie</a:t>
            </a:r>
            <a:r>
              <a:rPr lang="en-IE" dirty="0"/>
              <a:t> </a:t>
            </a:r>
            <a:br>
              <a:rPr lang="en-IE" dirty="0"/>
            </a:br>
            <a:r>
              <a:rPr lang="en-IE" dirty="0"/>
              <a:t>By answering the eight quick questions in the Online Tool, a small business will, in one location be able to find out which support suits your business:</a:t>
            </a:r>
            <a:br>
              <a:rPr lang="en-IE" dirty="0"/>
            </a:br>
            <a:r>
              <a:rPr lang="en-IE" dirty="0"/>
              <a:t/>
            </a:r>
            <a:br>
              <a:rPr lang="en-IE" dirty="0"/>
            </a:br>
            <a:r>
              <a:rPr lang="en-IE" dirty="0"/>
              <a:t>  </a:t>
            </a:r>
            <a:r>
              <a:rPr lang="en-IE" b="1" dirty="0"/>
              <a:t>www.supportingsmes.ie</a:t>
            </a:r>
            <a:r>
              <a:rPr lang="en-IE" dirty="0"/>
              <a:t/>
            </a:r>
            <a:br>
              <a:rPr lang="en-IE" dirty="0"/>
            </a:br>
            <a:endParaRPr lang="en-IE" b="1" dirty="0">
              <a:solidFill>
                <a:srgbClr val="3B3B3B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0F5616-5B05-49A6-8205-2216D335D129}"/>
              </a:ext>
            </a:extLst>
          </p:cNvPr>
          <p:cNvSpPr/>
          <p:nvPr/>
        </p:nvSpPr>
        <p:spPr>
          <a:xfrm>
            <a:off x="2555776" y="654188"/>
            <a:ext cx="48245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400" b="1" dirty="0"/>
              <a:t>SME  Online Support Tool</a:t>
            </a:r>
          </a:p>
          <a:p>
            <a:endParaRPr lang="en-IE" b="1" dirty="0"/>
          </a:p>
          <a:p>
            <a:r>
              <a:rPr lang="en-IE" b="1" dirty="0"/>
              <a:t> </a:t>
            </a:r>
            <a:endParaRPr lang="en-IE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6B453E9-8C16-4CF1-9A40-02E426B67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29051" t="15375" r="51579" b="73797"/>
          <a:stretch>
            <a:fillRect/>
          </a:stretch>
        </p:blipFill>
        <p:spPr bwMode="auto">
          <a:xfrm>
            <a:off x="6623720" y="0"/>
            <a:ext cx="252028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13628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2D520E-D78F-4EEC-983A-B5A03D95320C}"/>
              </a:ext>
            </a:extLst>
          </p:cNvPr>
          <p:cNvSpPr/>
          <p:nvPr/>
        </p:nvSpPr>
        <p:spPr>
          <a:xfrm>
            <a:off x="323528" y="3068960"/>
            <a:ext cx="3096344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IE" sz="1400" b="1" dirty="0">
                <a:latin typeface="Arial" pitchFamily="34" charset="0"/>
              </a:rPr>
              <a:t>Audrey Coyne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IE" sz="1400" b="1" dirty="0">
                <a:latin typeface="Arial" pitchFamily="34" charset="0"/>
              </a:rPr>
              <a:t>Local Enterprise Office Dublin City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B2FD732-26BC-45F7-9DA6-718F8A2ADBB0}"/>
              </a:ext>
            </a:extLst>
          </p:cNvPr>
          <p:cNvSpPr/>
          <p:nvPr/>
        </p:nvSpPr>
        <p:spPr>
          <a:xfrm>
            <a:off x="5580112" y="548680"/>
            <a:ext cx="3134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b="1" dirty="0">
                <a:solidFill>
                  <a:srgbClr val="0070C0"/>
                </a:solidFill>
                <a:latin typeface="Arial" pitchFamily="34" charset="0"/>
              </a:rPr>
              <a:t>Sign Up for Our Newsletter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E7509E-3D1C-4D61-A82D-EC0A191C6206}"/>
              </a:ext>
            </a:extLst>
          </p:cNvPr>
          <p:cNvSpPr/>
          <p:nvPr/>
        </p:nvSpPr>
        <p:spPr>
          <a:xfrm>
            <a:off x="323528" y="4022194"/>
            <a:ext cx="50519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IE" sz="1200" dirty="0">
                <a:solidFill>
                  <a:srgbClr val="002060"/>
                </a:solidFill>
                <a:latin typeface="Arial" pitchFamily="34" charset="0"/>
              </a:rPr>
              <a:t>Tel:    01 222 5611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IE" sz="1200" dirty="0">
                <a:solidFill>
                  <a:srgbClr val="002060"/>
                </a:solidFill>
                <a:latin typeface="Arial" pitchFamily="34" charset="0"/>
              </a:rPr>
              <a:t>Email:   info@dublincity.ie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IE" sz="1200" b="1" dirty="0">
                <a:solidFill>
                  <a:srgbClr val="002060"/>
                </a:solidFill>
                <a:latin typeface="Arial" pitchFamily="34" charset="0"/>
              </a:rPr>
              <a:t>Twitter @</a:t>
            </a:r>
            <a:r>
              <a:rPr lang="en-IE" sz="1200" b="1" dirty="0" err="1">
                <a:solidFill>
                  <a:srgbClr val="002060"/>
                </a:solidFill>
                <a:latin typeface="Arial" pitchFamily="34" charset="0"/>
              </a:rPr>
              <a:t>LEODublinCity</a:t>
            </a:r>
            <a:endParaRPr lang="en-IE" sz="1200" b="1" dirty="0">
              <a:solidFill>
                <a:srgbClr val="002060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IE" sz="1200" dirty="0">
                <a:solidFill>
                  <a:srgbClr val="002060"/>
                </a:solidFill>
                <a:latin typeface="Arial" pitchFamily="34" charset="0"/>
              </a:rPr>
              <a:t>Facebook: Local Enterprise Office Dublin City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IE" sz="1200" dirty="0">
                <a:solidFill>
                  <a:srgbClr val="002060"/>
                </a:solidFill>
                <a:latin typeface="Arial" pitchFamily="34" charset="0"/>
              </a:rPr>
              <a:t>Web:   </a:t>
            </a:r>
            <a:r>
              <a:rPr lang="en-IE" sz="1200" b="1" dirty="0">
                <a:solidFill>
                  <a:srgbClr val="002060"/>
                </a:solidFill>
                <a:latin typeface="Arial" pitchFamily="34" charset="0"/>
              </a:rPr>
              <a:t> www.localenterprise.ie/DublinCity</a:t>
            </a:r>
            <a:endParaRPr lang="en-GB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484784"/>
            <a:ext cx="748883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500" dirty="0" smtClean="0"/>
              <a:t>#</a:t>
            </a:r>
            <a:r>
              <a:rPr lang="en-IE" sz="4500" dirty="0" err="1" smtClean="0"/>
              <a:t>MakingitHappen</a:t>
            </a:r>
            <a:endParaRPr lang="en-IE" sz="4500" dirty="0"/>
          </a:p>
        </p:txBody>
      </p:sp>
    </p:spTree>
    <p:extLst>
      <p:ext uri="{BB962C8B-B14F-4D97-AF65-F5344CB8AC3E}">
        <p14:creationId xmlns:p14="http://schemas.microsoft.com/office/powerpoint/2010/main" val="3333210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5455-2064-4783-AFF4-ABC7685D20F8}"/>
              </a:ext>
            </a:extLst>
          </p:cNvPr>
          <p:cNvSpPr txBox="1">
            <a:spLocks/>
          </p:cNvSpPr>
          <p:nvPr/>
        </p:nvSpPr>
        <p:spPr bwMode="auto">
          <a:xfrm>
            <a:off x="430213" y="393700"/>
            <a:ext cx="8713787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474747"/>
                </a:solidFill>
                <a:latin typeface="Calibri"/>
                <a:ea typeface="ＭＳ Ｐゴシック" charset="0"/>
                <a:cs typeface="Calibri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474747"/>
                </a:solidFill>
                <a:latin typeface="Verdana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474747"/>
                </a:solidFill>
                <a:latin typeface="Verdana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474747"/>
                </a:solidFill>
                <a:latin typeface="Verdana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474747"/>
                </a:solidFill>
                <a:latin typeface="Verdana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74747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74747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74747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74747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sz="2400" b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Joined up thinking… </a:t>
            </a:r>
            <a:r>
              <a:rPr lang="en-US" altLang="en-US" sz="2400" b="1">
                <a:solidFill>
                  <a:srgbClr val="00B0F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first stop shop for Enterprise Supports</a:t>
            </a:r>
            <a:r>
              <a:rPr lang="en-US" altLang="en-US" sz="2400" b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/>
            </a:r>
            <a:br>
              <a:rPr lang="en-US" altLang="en-US" sz="2400" b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</a:br>
            <a:endParaRPr lang="en-US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2CE9EFDC-C7FA-45D4-A0A6-EE6DD81B1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4" y="2372785"/>
            <a:ext cx="1584325" cy="39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1168175F-E46E-408B-A479-13109918E7F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4" y="3812118"/>
            <a:ext cx="1152525" cy="569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CF92916C-9F30-4E4D-8AB1-E5958C4ACDE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863" y="3524251"/>
            <a:ext cx="2151062" cy="586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0A342171-56B2-4382-A7D5-59CD3A3F60D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114" y="3909485"/>
            <a:ext cx="1512887" cy="611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AAA748CB-3EE9-4011-870F-26FF2B64650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463" y="4485218"/>
            <a:ext cx="1295400" cy="696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A72CE5FA-8177-4170-9846-DCF99E48D5A7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276" y="1604434"/>
            <a:ext cx="868363" cy="446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id="{802FA28E-8B88-4AFC-AFC6-D4FF9D7CBEFB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6463" y="3716867"/>
            <a:ext cx="1439862" cy="785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Image result for DCCOI">
            <a:extLst>
              <a:ext uri="{FF2B5EF4-FFF2-40B4-BE49-F238E27FC236}">
                <a16:creationId xmlns:a16="http://schemas.microsoft.com/office/drawing/2014/main" id="{204A5DF2-8CA1-43D6-86B4-5F40AF031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59338" y="1989667"/>
            <a:ext cx="576262" cy="76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Image result for SEAI">
            <a:extLst>
              <a:ext uri="{FF2B5EF4-FFF2-40B4-BE49-F238E27FC236}">
                <a16:creationId xmlns:a16="http://schemas.microsoft.com/office/drawing/2014/main" id="{4004A76D-7781-4801-A873-7D9FB4A89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95963" y="2180168"/>
            <a:ext cx="935037" cy="370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Image result for Revenue ireland">
            <a:extLst>
              <a:ext uri="{FF2B5EF4-FFF2-40B4-BE49-F238E27FC236}">
                <a16:creationId xmlns:a16="http://schemas.microsoft.com/office/drawing/2014/main" id="{C98B1C7C-2AB1-414F-B171-45DFE7A46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03576" y="4677834"/>
            <a:ext cx="12239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Image result for CRO ireland">
            <a:extLst>
              <a:ext uri="{FF2B5EF4-FFF2-40B4-BE49-F238E27FC236}">
                <a16:creationId xmlns:a16="http://schemas.microsoft.com/office/drawing/2014/main" id="{95A3A471-E908-4B45-9580-36CF145B7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 l="3033" t="18678" r="28873" b="25090"/>
          <a:stretch>
            <a:fillRect/>
          </a:stretch>
        </p:blipFill>
        <p:spPr bwMode="auto">
          <a:xfrm>
            <a:off x="1547814" y="3236384"/>
            <a:ext cx="2376487" cy="423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9" descr="Image result for local authorities ireland logo">
            <a:extLst>
              <a:ext uri="{FF2B5EF4-FFF2-40B4-BE49-F238E27FC236}">
                <a16:creationId xmlns:a16="http://schemas.microsoft.com/office/drawing/2014/main" id="{BD3A9606-CBF6-4F8A-8A49-5011F48C3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219700" y="2853267"/>
            <a:ext cx="1758950" cy="575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E4043B4A-1BAB-4832-A681-102CFB154248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260850" y="3075518"/>
            <a:ext cx="622300" cy="70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11117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:\Logo's\LEO_Brandmark\LEO_Icon\JPEG\LEO_Icon_Pos.jpg">
            <a:extLst>
              <a:ext uri="{FF2B5EF4-FFF2-40B4-BE49-F238E27FC236}">
                <a16:creationId xmlns:a16="http://schemas.microsoft.com/office/drawing/2014/main" id="{740A7987-208E-4352-87E7-3E3FFBD05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1" y="2853267"/>
            <a:ext cx="1241425" cy="144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CFBB1F-6910-47C5-9CC4-8D32B561E866}"/>
              </a:ext>
            </a:extLst>
          </p:cNvPr>
          <p:cNvSpPr txBox="1"/>
          <p:nvPr/>
        </p:nvSpPr>
        <p:spPr>
          <a:xfrm>
            <a:off x="1187451" y="2180167"/>
            <a:ext cx="3219151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28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Hard Supports </a:t>
            </a:r>
            <a:br>
              <a:rPr lang="en-IE" sz="28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</a:br>
            <a:r>
              <a:rPr lang="en-IE" sz="28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BAE129-010E-4FF5-AB30-652BE650F02D}"/>
              </a:ext>
            </a:extLst>
          </p:cNvPr>
          <p:cNvSpPr txBox="1"/>
          <p:nvPr/>
        </p:nvSpPr>
        <p:spPr>
          <a:xfrm>
            <a:off x="5538227" y="4240743"/>
            <a:ext cx="3065263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28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Soft Supports </a:t>
            </a:r>
            <a:br>
              <a:rPr lang="en-IE" sz="28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</a:br>
            <a:endParaRPr lang="en-IE" sz="2800" b="1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5" name="Picture 2" descr="Related image">
            <a:extLst>
              <a:ext uri="{FF2B5EF4-FFF2-40B4-BE49-F238E27FC236}">
                <a16:creationId xmlns:a16="http://schemas.microsoft.com/office/drawing/2014/main" id="{AE0B087E-189B-45A8-A562-83CE1CDA2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1" y="3429001"/>
            <a:ext cx="1552575" cy="1623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9">
            <a:extLst>
              <a:ext uri="{FF2B5EF4-FFF2-40B4-BE49-F238E27FC236}">
                <a16:creationId xmlns:a16="http://schemas.microsoft.com/office/drawing/2014/main" id="{690CFD0E-2A9C-4D4D-B85F-CDEB06874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970" y="1350580"/>
            <a:ext cx="76785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IE" altLang="en-US" sz="2800" b="1" dirty="0">
                <a:solidFill>
                  <a:srgbClr val="00B0F0"/>
                </a:solidFill>
              </a:rPr>
              <a:t>1</a:t>
            </a:r>
            <a:r>
              <a:rPr lang="en-IE" altLang="en-US" sz="2800" b="1" baseline="30000" dirty="0">
                <a:solidFill>
                  <a:srgbClr val="00B0F0"/>
                </a:solidFill>
              </a:rPr>
              <a:t>st</a:t>
            </a:r>
            <a:r>
              <a:rPr lang="en-IE" altLang="en-US" sz="2800" b="1" dirty="0">
                <a:solidFill>
                  <a:srgbClr val="00B0F0"/>
                </a:solidFill>
              </a:rPr>
              <a:t> Stop Shop for Business </a:t>
            </a:r>
          </a:p>
        </p:txBody>
      </p:sp>
      <p:pic>
        <p:nvPicPr>
          <p:cNvPr id="7" name="Picture 10" descr="Image result for collaboration icon">
            <a:extLst>
              <a:ext uri="{FF2B5EF4-FFF2-40B4-BE49-F238E27FC236}">
                <a16:creationId xmlns:a16="http://schemas.microsoft.com/office/drawing/2014/main" id="{FD816F24-6088-4BC7-9B34-63DF63616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9" y="2277533"/>
            <a:ext cx="130492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2588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1588060"/>
            <a:ext cx="454342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2800" b="1" dirty="0">
                <a:solidFill>
                  <a:srgbClr val="00B0F0"/>
                </a:solidFill>
                <a:latin typeface="+mn-lt"/>
                <a:cs typeface="+mn-cs"/>
              </a:rPr>
              <a:t>Mentoring &amp; Business Advice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569" y="2407820"/>
            <a:ext cx="554461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400" dirty="0">
                <a:solidFill>
                  <a:srgbClr val="474747"/>
                </a:solidFill>
                <a:latin typeface="+mn-lt"/>
                <a:cs typeface="+mn-cs"/>
              </a:rPr>
              <a:t>Business Advice Clinic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400" dirty="0" smtClean="0">
                <a:solidFill>
                  <a:srgbClr val="474747"/>
                </a:solidFill>
                <a:latin typeface="+mn-lt"/>
                <a:cs typeface="+mn-cs"/>
              </a:rPr>
              <a:t>Mentoring 3 hours (€50</a:t>
            </a:r>
            <a:r>
              <a:rPr lang="en-IE" sz="2400" dirty="0">
                <a:solidFill>
                  <a:srgbClr val="474747"/>
                </a:solidFill>
                <a:latin typeface="+mn-lt"/>
                <a:cs typeface="+mn-cs"/>
              </a:rPr>
              <a:t>)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400" dirty="0" smtClean="0">
                <a:solidFill>
                  <a:srgbClr val="474747"/>
                </a:solidFill>
                <a:latin typeface="+mn-lt"/>
                <a:cs typeface="+mn-cs"/>
              </a:rPr>
              <a:t>Mentoring 6 hours </a:t>
            </a:r>
            <a:r>
              <a:rPr lang="en-IE" sz="2400" dirty="0">
                <a:solidFill>
                  <a:srgbClr val="474747"/>
                </a:solidFill>
                <a:latin typeface="+mn-lt"/>
                <a:cs typeface="+mn-cs"/>
              </a:rPr>
              <a:t>(€100)</a:t>
            </a:r>
          </a:p>
        </p:txBody>
      </p:sp>
      <p:pic>
        <p:nvPicPr>
          <p:cNvPr id="7" name="Picture 2" descr="C:\Users\50617\AppData\Local\Microsoft\Windows\Temporary Internet Files\Content.IE5\YUB9QLWA\coaching[1].jpg"/>
          <p:cNvPicPr>
            <a:picLocks noChangeAspect="1" noChangeArrowheads="1"/>
          </p:cNvPicPr>
          <p:nvPr/>
        </p:nvPicPr>
        <p:blipFill>
          <a:blip r:embed="rId2" cstate="email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816" y="2407821"/>
            <a:ext cx="2066925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4385846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IE">
                <a:solidFill>
                  <a:srgbClr val="002060"/>
                </a:solidFill>
                <a:latin typeface="Arial" pitchFamily="34" charset="0"/>
              </a:rPr>
              <a:t>Web:   </a:t>
            </a:r>
            <a:r>
              <a:rPr lang="en-IE" b="1">
                <a:solidFill>
                  <a:srgbClr val="002060"/>
                </a:solidFill>
                <a:latin typeface="Arial" pitchFamily="34" charset="0"/>
              </a:rPr>
              <a:t> www.localenterprise.ie/DublinCity</a:t>
            </a:r>
            <a:endParaRPr lang="en-GB" b="1" dirty="0">
              <a:solidFill>
                <a:srgbClr val="00206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389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3E4B82D6-EC5D-4A18-9CF1-A9196A8F34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1"/>
          <a:stretch/>
        </p:blipFill>
        <p:spPr>
          <a:xfrm>
            <a:off x="251520" y="404664"/>
            <a:ext cx="7416824" cy="4963265"/>
          </a:xfrm>
          <a:prstGeom prst="rect">
            <a:avLst/>
          </a:prstGeom>
        </p:spPr>
      </p:pic>
      <p:pic>
        <p:nvPicPr>
          <p:cNvPr id="7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424F7E2-1B0C-4F52-8134-F585081112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268" y="1623011"/>
            <a:ext cx="1274896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872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15795DA-E86E-42F5-B38F-305A96B0EAA9}"/>
              </a:ext>
            </a:extLst>
          </p:cNvPr>
          <p:cNvSpPr txBox="1"/>
          <p:nvPr/>
        </p:nvSpPr>
        <p:spPr>
          <a:xfrm>
            <a:off x="539552" y="1482454"/>
            <a:ext cx="198323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2800" b="1" dirty="0" smtClean="0">
                <a:solidFill>
                  <a:srgbClr val="00B0F0"/>
                </a:solidFill>
                <a:latin typeface="+mn-lt"/>
                <a:cs typeface="+mn-cs"/>
              </a:rPr>
              <a:t>Training </a:t>
            </a:r>
            <a:endParaRPr lang="en-IE" sz="2800" b="1" dirty="0">
              <a:solidFill>
                <a:srgbClr val="00B0F0"/>
              </a:solidFill>
              <a:latin typeface="+mn-lt"/>
              <a:cs typeface="+mn-cs"/>
            </a:endParaRPr>
          </a:p>
        </p:txBody>
      </p:sp>
      <p:pic>
        <p:nvPicPr>
          <p:cNvPr id="7" name="Picture 4" descr="C:\Users\50617\AppData\Local\Microsoft\Windows\Temporary Internet Files\Content.IE5\YUB9QLWA\Success[1].jpg">
            <a:extLst>
              <a:ext uri="{FF2B5EF4-FFF2-40B4-BE49-F238E27FC236}">
                <a16:creationId xmlns:a16="http://schemas.microsoft.com/office/drawing/2014/main" id="{A47ABDB4-D1DA-43D3-A5C4-BEC5727EE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22208"/>
            <a:ext cx="4314056" cy="323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9D762F-98F7-420D-BAE2-BC2BA7405FAA}"/>
              </a:ext>
            </a:extLst>
          </p:cNvPr>
          <p:cNvSpPr txBox="1"/>
          <p:nvPr/>
        </p:nvSpPr>
        <p:spPr>
          <a:xfrm>
            <a:off x="539552" y="2204864"/>
            <a:ext cx="4896544" cy="2952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474747"/>
                </a:solidFill>
              </a:rPr>
              <a:t>Start Your Own Business Course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474747"/>
                </a:solidFill>
              </a:rPr>
              <a:t>Book </a:t>
            </a:r>
            <a:r>
              <a:rPr lang="en-US" dirty="0">
                <a:solidFill>
                  <a:srgbClr val="474747"/>
                </a:solidFill>
              </a:rPr>
              <a:t>Keeping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474747"/>
                </a:solidFill>
              </a:rPr>
              <a:t>Social Media and Online Marketing 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474747"/>
                </a:solidFill>
              </a:rPr>
              <a:t>Tax for SME’s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474747"/>
                </a:solidFill>
              </a:rPr>
              <a:t>Recruitment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474747"/>
                </a:solidFill>
              </a:rPr>
              <a:t>Negotiation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E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0236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3AB9F-58DE-4D3A-B808-A98EC66BEB8A}"/>
              </a:ext>
            </a:extLst>
          </p:cNvPr>
          <p:cNvSpPr txBox="1">
            <a:spLocks/>
          </p:cNvSpPr>
          <p:nvPr/>
        </p:nvSpPr>
        <p:spPr>
          <a:xfrm>
            <a:off x="190971" y="404465"/>
            <a:ext cx="8341469" cy="5762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474747"/>
                </a:solidFill>
                <a:latin typeface="Calibri"/>
                <a:ea typeface="ＭＳ Ｐゴシック" charset="0"/>
                <a:cs typeface="Calibri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474747"/>
                </a:solidFill>
                <a:latin typeface="Verdana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474747"/>
                </a:solidFill>
                <a:latin typeface="Verdana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474747"/>
                </a:solidFill>
                <a:latin typeface="Verdana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474747"/>
                </a:solidFill>
                <a:latin typeface="Verdana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74747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74747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74747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74747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IE" b="1" dirty="0" smtClean="0"/>
              <a:t>Advanced Training</a:t>
            </a:r>
            <a:endParaRPr lang="en-US" b="1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259938" y="1340768"/>
            <a:ext cx="6760333" cy="381642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kern="1200">
                <a:solidFill>
                  <a:srgbClr val="474747"/>
                </a:solidFill>
                <a:latin typeface="Calibri"/>
                <a:ea typeface="ＭＳ Ｐゴシック" charset="0"/>
                <a:cs typeface="Calibri"/>
              </a:defRPr>
            </a:lvl1pPr>
            <a:lvl2pPr marL="285750" indent="-285750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700" kern="1200">
                <a:solidFill>
                  <a:srgbClr val="474747"/>
                </a:solidFill>
                <a:latin typeface="Calibri"/>
                <a:ea typeface="ＭＳ Ｐゴシック" charset="0"/>
                <a:cs typeface="Calibri"/>
              </a:defRPr>
            </a:lvl2pPr>
            <a:lvl3pPr marL="719138" indent="-228600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Lucida Grande" charset="0"/>
              <a:buChar char="﹣"/>
              <a:defRPr sz="1600" kern="1200">
                <a:solidFill>
                  <a:srgbClr val="474747"/>
                </a:solidFill>
                <a:latin typeface="Calibri"/>
                <a:ea typeface="ＭＳ Ｐゴシック" charset="0"/>
                <a:cs typeface="Calibri"/>
              </a:defRPr>
            </a:lvl3pPr>
            <a:lvl4pPr marL="250825" indent="615950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 sz="1400" kern="1200">
                <a:solidFill>
                  <a:srgbClr val="0089C3"/>
                </a:solidFill>
                <a:latin typeface="Calibri"/>
                <a:ea typeface="ＭＳ Ｐゴシック" charset="0"/>
                <a:cs typeface="Calibri"/>
              </a:defRPr>
            </a:lvl4pPr>
            <a:lvl5pPr marL="13319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0089C3"/>
                </a:solidFill>
                <a:latin typeface="Calibri"/>
                <a:ea typeface="ＭＳ Ｐゴシック" charset="0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IE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Hi Start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E" sz="1200" dirty="0" smtClean="0"/>
              <a:t>	</a:t>
            </a:r>
            <a:r>
              <a:rPr lang="en-IE" sz="1500" dirty="0" smtClean="0"/>
              <a:t>This programme assists ambitious early stage growth focused companies to identify &amp; build foundations to secure investment &amp; scale the business in international markets.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sz="21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Lean for Micro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E" sz="1200" dirty="0" smtClean="0"/>
              <a:t>	</a:t>
            </a:r>
            <a:r>
              <a:rPr lang="en-IE" sz="1500" dirty="0" smtClean="0"/>
              <a:t>This programme is aimed at owners/managers  of small businesses who wish to gain an introduction to lean concepts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Accelerate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IE" sz="1400" dirty="0" smtClean="0"/>
              <a:t>	</a:t>
            </a:r>
            <a:r>
              <a:rPr lang="en-IE" sz="1500" dirty="0" smtClean="0"/>
              <a:t>This programme provides the owner/manager with the management, leadership, business skills and knowledge to achieve sustainability.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Building Craft and Enterprise Design Programme</a:t>
            </a:r>
          </a:p>
          <a:p>
            <a:r>
              <a:rPr lang="en-IE" sz="1500" dirty="0" smtClean="0"/>
              <a:t>	Craft </a:t>
            </a:r>
            <a:r>
              <a:rPr lang="en-IE" sz="1500" dirty="0"/>
              <a:t>and Designer makers - product development, digital marketing, branding</a:t>
            </a:r>
            <a:endParaRPr lang="en-IE" sz="1500" dirty="0"/>
          </a:p>
        </p:txBody>
      </p:sp>
      <p:pic>
        <p:nvPicPr>
          <p:cNvPr id="5" name="Picture 4" descr="Hi_Start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15128" y="260648"/>
            <a:ext cx="1486998" cy="1512168"/>
          </a:xfrm>
          <a:prstGeom prst="rect">
            <a:avLst/>
          </a:prstGeom>
        </p:spPr>
      </p:pic>
      <p:pic>
        <p:nvPicPr>
          <p:cNvPr id="6" name="Picture 5" descr="02. LFM Regul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1" y="2130406"/>
            <a:ext cx="2051720" cy="974885"/>
          </a:xfrm>
          <a:prstGeom prst="rect">
            <a:avLst/>
          </a:prstGeom>
        </p:spPr>
      </p:pic>
      <p:pic>
        <p:nvPicPr>
          <p:cNvPr id="7" name="Picture 6" descr="logo_accelerate_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97789" y="3144877"/>
            <a:ext cx="2752725" cy="1171575"/>
          </a:xfrm>
          <a:prstGeom prst="rect">
            <a:avLst/>
          </a:prstGeom>
        </p:spPr>
      </p:pic>
      <p:pic>
        <p:nvPicPr>
          <p:cNvPr id="1026" name="Picture 2" descr="Design &amp; Crafts Council of Irela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776107"/>
            <a:ext cx="2190750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163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F4FE3-B22A-452C-8F4A-C8B60BD75120}"/>
              </a:ext>
            </a:extLst>
          </p:cNvPr>
          <p:cNvSpPr txBox="1">
            <a:spLocks/>
          </p:cNvSpPr>
          <p:nvPr/>
        </p:nvSpPr>
        <p:spPr>
          <a:xfrm>
            <a:off x="2627784" y="404465"/>
            <a:ext cx="6336704" cy="5762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474747"/>
                </a:solidFill>
                <a:latin typeface="Calibri"/>
                <a:ea typeface="ＭＳ Ｐゴシック" charset="0"/>
                <a:cs typeface="Calibri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474747"/>
                </a:solidFill>
                <a:latin typeface="Verdana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474747"/>
                </a:solidFill>
                <a:latin typeface="Verdana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474747"/>
                </a:solidFill>
                <a:latin typeface="Verdana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474747"/>
                </a:solidFill>
                <a:latin typeface="Verdana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74747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74747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74747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74747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IE" b="1" dirty="0"/>
              <a:t>Food  Training Programmes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58900-0AFB-42BC-A2F1-CBCC96497663}"/>
              </a:ext>
            </a:extLst>
          </p:cNvPr>
          <p:cNvSpPr txBox="1">
            <a:spLocks/>
          </p:cNvSpPr>
          <p:nvPr/>
        </p:nvSpPr>
        <p:spPr>
          <a:xfrm>
            <a:off x="179512" y="1484784"/>
            <a:ext cx="6552728" cy="41764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kern="1200">
                <a:solidFill>
                  <a:srgbClr val="474747"/>
                </a:solidFill>
                <a:latin typeface="Calibri"/>
                <a:ea typeface="ＭＳ Ｐゴシック" charset="0"/>
                <a:cs typeface="Calibri"/>
              </a:defRPr>
            </a:lvl1pPr>
            <a:lvl2pPr marL="285750" indent="-285750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700" kern="1200">
                <a:solidFill>
                  <a:srgbClr val="474747"/>
                </a:solidFill>
                <a:latin typeface="Calibri"/>
                <a:ea typeface="ＭＳ Ｐゴシック" charset="0"/>
                <a:cs typeface="Calibri"/>
              </a:defRPr>
            </a:lvl2pPr>
            <a:lvl3pPr marL="719138" indent="-228600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Lucida Grande" charset="0"/>
              <a:buChar char="﹣"/>
              <a:defRPr sz="1600" kern="1200">
                <a:solidFill>
                  <a:srgbClr val="474747"/>
                </a:solidFill>
                <a:latin typeface="Calibri"/>
                <a:ea typeface="ＭＳ Ｐゴシック" charset="0"/>
                <a:cs typeface="Calibri"/>
              </a:defRPr>
            </a:lvl3pPr>
            <a:lvl4pPr marL="250825" indent="615950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 sz="1400" kern="1200">
                <a:solidFill>
                  <a:srgbClr val="0089C3"/>
                </a:solidFill>
                <a:latin typeface="Calibri"/>
                <a:ea typeface="ＭＳ Ｐゴシック" charset="0"/>
                <a:cs typeface="Calibri"/>
              </a:defRPr>
            </a:lvl4pPr>
            <a:lvl5pPr marL="13319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0089C3"/>
                </a:solidFill>
                <a:latin typeface="Calibri"/>
                <a:ea typeface="ＭＳ Ｐゴシック" charset="0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lvl="3" indent="0"/>
            <a:r>
              <a:rPr lang="en-US" sz="1800" b="1" dirty="0">
                <a:solidFill>
                  <a:srgbClr val="0070C0"/>
                </a:solidFill>
              </a:rPr>
              <a:t>Digital Schools of Food</a:t>
            </a:r>
          </a:p>
          <a:p>
            <a:pPr marL="38100" lvl="3" indent="0"/>
            <a:r>
              <a:rPr lang="en-US" sz="1800" dirty="0">
                <a:solidFill>
                  <a:srgbClr val="3B3B3B"/>
                </a:solidFill>
              </a:rPr>
              <a:t>Must complete 3 out of 8 modules before commencing Food Starter </a:t>
            </a:r>
            <a:r>
              <a:rPr lang="en-US" sz="1800" dirty="0" err="1">
                <a:solidFill>
                  <a:srgbClr val="3B3B3B"/>
                </a:solidFill>
              </a:rPr>
              <a:t>Programme</a:t>
            </a:r>
            <a:endParaRPr lang="en-US" sz="1800" dirty="0">
              <a:solidFill>
                <a:srgbClr val="3B3B3B"/>
              </a:solidFill>
            </a:endParaRPr>
          </a:p>
          <a:p>
            <a:pPr marL="714375" lvl="3" indent="-714375"/>
            <a:endParaRPr lang="en-US" sz="1800" dirty="0">
              <a:solidFill>
                <a:srgbClr val="0070C0"/>
              </a:solidFill>
            </a:endParaRPr>
          </a:p>
          <a:p>
            <a:pPr marL="714375" lvl="3" indent="-714375"/>
            <a:r>
              <a:rPr lang="en-US" sz="1800" b="1" dirty="0" smtClean="0">
                <a:solidFill>
                  <a:srgbClr val="0070C0"/>
                </a:solidFill>
              </a:rPr>
              <a:t> Food </a:t>
            </a:r>
            <a:r>
              <a:rPr lang="en-US" sz="1800" b="1" dirty="0">
                <a:solidFill>
                  <a:srgbClr val="0070C0"/>
                </a:solidFill>
              </a:rPr>
              <a:t>Starter </a:t>
            </a:r>
            <a:r>
              <a:rPr lang="en-US" sz="1800" b="1" dirty="0" err="1">
                <a:solidFill>
                  <a:srgbClr val="0070C0"/>
                </a:solidFill>
              </a:rPr>
              <a:t>Programme</a:t>
            </a:r>
            <a:r>
              <a:rPr lang="en-US" sz="1800" b="1" dirty="0">
                <a:solidFill>
                  <a:srgbClr val="0070C0"/>
                </a:solidFill>
              </a:rPr>
              <a:t> </a:t>
            </a:r>
          </a:p>
          <a:p>
            <a:pPr marL="38100" lvl="3" indent="0"/>
            <a:r>
              <a:rPr lang="en-US" sz="1800" dirty="0">
                <a:solidFill>
                  <a:srgbClr val="3B3B3B"/>
                </a:solidFill>
              </a:rPr>
              <a:t>Short two day </a:t>
            </a:r>
            <a:r>
              <a:rPr lang="en-US" sz="1800" dirty="0" err="1">
                <a:solidFill>
                  <a:srgbClr val="3B3B3B"/>
                </a:solidFill>
              </a:rPr>
              <a:t>programme</a:t>
            </a:r>
            <a:r>
              <a:rPr lang="en-US" sz="1800" dirty="0">
                <a:solidFill>
                  <a:srgbClr val="3B3B3B"/>
                </a:solidFill>
              </a:rPr>
              <a:t> designed to help those with a food idea or at very early stage of starting</a:t>
            </a:r>
            <a:r>
              <a:rPr lang="en-US" sz="1800" dirty="0">
                <a:solidFill>
                  <a:srgbClr val="474747"/>
                </a:solidFill>
              </a:rPr>
              <a:t> up </a:t>
            </a:r>
            <a:r>
              <a:rPr lang="en-US" sz="1800" dirty="0">
                <a:solidFill>
                  <a:srgbClr val="3B3B3B"/>
                </a:solidFill>
              </a:rPr>
              <a:t>a food business</a:t>
            </a:r>
            <a:endParaRPr lang="en-IE" sz="1800" dirty="0">
              <a:solidFill>
                <a:srgbClr val="0070C0"/>
              </a:solidFill>
            </a:endParaRPr>
          </a:p>
          <a:p>
            <a:pPr lvl="2" indent="-719138">
              <a:lnSpc>
                <a:spcPct val="150000"/>
              </a:lnSpc>
              <a:buFont typeface="Lucida Grande" charset="0"/>
              <a:buNone/>
            </a:pPr>
            <a:endParaRPr lang="en-IE" sz="1200" dirty="0">
              <a:solidFill>
                <a:srgbClr val="0070C0"/>
              </a:solidFill>
            </a:endParaRPr>
          </a:p>
          <a:p>
            <a:pPr lvl="2" indent="-719138">
              <a:lnSpc>
                <a:spcPct val="150000"/>
              </a:lnSpc>
              <a:buFont typeface="Lucida Grande" charset="0"/>
              <a:buNone/>
            </a:pPr>
            <a:r>
              <a:rPr lang="en-IE" sz="1800" b="1" dirty="0" smtClean="0">
                <a:solidFill>
                  <a:srgbClr val="0070C0"/>
                </a:solidFill>
              </a:rPr>
              <a:t> Food </a:t>
            </a:r>
            <a:r>
              <a:rPr lang="en-IE" sz="1800" b="1" dirty="0">
                <a:solidFill>
                  <a:srgbClr val="0070C0"/>
                </a:solidFill>
              </a:rPr>
              <a:t>Academy Programme </a:t>
            </a:r>
          </a:p>
          <a:p>
            <a:pPr marL="38100" indent="0"/>
            <a:r>
              <a:rPr lang="en-US" dirty="0">
                <a:solidFill>
                  <a:srgbClr val="3B3B3B"/>
                </a:solidFill>
              </a:rPr>
              <a:t>Extensive training </a:t>
            </a:r>
            <a:r>
              <a:rPr lang="en-US" dirty="0" err="1">
                <a:solidFill>
                  <a:srgbClr val="3B3B3B"/>
                </a:solidFill>
              </a:rPr>
              <a:t>programme</a:t>
            </a:r>
            <a:r>
              <a:rPr lang="en-US" dirty="0">
                <a:solidFill>
                  <a:srgbClr val="3B3B3B"/>
                </a:solidFill>
              </a:rPr>
              <a:t> aimed at supporting and nurturing start-up food businesses</a:t>
            </a:r>
            <a:r>
              <a:rPr lang="en-US" sz="1600" dirty="0">
                <a:solidFill>
                  <a:srgbClr val="3B3B3B"/>
                </a:solidFill>
              </a:rPr>
              <a:t/>
            </a:r>
            <a:br>
              <a:rPr lang="en-US" sz="1600" dirty="0">
                <a:solidFill>
                  <a:srgbClr val="3B3B3B"/>
                </a:solidFill>
              </a:rPr>
            </a:br>
            <a:endParaRPr lang="en-US" sz="1600" dirty="0">
              <a:solidFill>
                <a:srgbClr val="3B3B3B"/>
              </a:solidFill>
            </a:endParaRPr>
          </a:p>
          <a:p>
            <a:pPr marL="714375" lvl="3" indent="-714375"/>
            <a:endParaRPr lang="en-US" sz="2000" dirty="0">
              <a:solidFill>
                <a:srgbClr val="3B3B3B"/>
              </a:solidFill>
            </a:endParaRPr>
          </a:p>
          <a:p>
            <a:pPr marL="363538" lvl="3" indent="-325438">
              <a:buFont typeface="Arial" pitchFamily="34" charset="0"/>
              <a:buChar char="•"/>
            </a:pPr>
            <a:endParaRPr lang="en-US" sz="2000" dirty="0">
              <a:solidFill>
                <a:srgbClr val="3B3B3B"/>
              </a:solidFill>
            </a:endParaRPr>
          </a:p>
          <a:p>
            <a:pPr marL="363538" lvl="3" indent="-325438">
              <a:buFont typeface="Arial" pitchFamily="34" charset="0"/>
              <a:buChar char="•"/>
            </a:pPr>
            <a:endParaRPr lang="en-US" sz="2000" dirty="0">
              <a:solidFill>
                <a:srgbClr val="3B3B3B"/>
              </a:solidFill>
            </a:endParaRPr>
          </a:p>
          <a:p>
            <a:pPr lvl="2" indent="-719138">
              <a:buFont typeface="Lucida Grande" charset="0"/>
              <a:buNone/>
            </a:pPr>
            <a:endParaRPr lang="en-IE" dirty="0">
              <a:solidFill>
                <a:srgbClr val="3B3B3B"/>
              </a:solidFill>
            </a:endParaRPr>
          </a:p>
          <a:p>
            <a:pPr marL="284888" lvl="1" indent="-719138"/>
            <a:endParaRPr lang="en-IE" sz="2400" dirty="0">
              <a:solidFill>
                <a:srgbClr val="0089C3"/>
              </a:solidFill>
            </a:endParaRPr>
          </a:p>
          <a:p>
            <a:pPr marL="284888" lvl="1" indent="-719138"/>
            <a:endParaRPr lang="en-US" sz="2200" dirty="0">
              <a:solidFill>
                <a:srgbClr val="3B3B3B"/>
              </a:solidFill>
            </a:endParaRPr>
          </a:p>
          <a:p>
            <a:pPr marL="395138" lvl="3" indent="-719138">
              <a:buFont typeface="Arial" pitchFamily="34" charset="0"/>
              <a:buChar char="•"/>
            </a:pPr>
            <a:endParaRPr lang="en-US" sz="1800" dirty="0"/>
          </a:p>
          <a:p>
            <a:pPr marL="1403138" lvl="4" indent="-719138"/>
            <a:endParaRPr lang="en-US" sz="1800" dirty="0">
              <a:solidFill>
                <a:srgbClr val="3B3B3B"/>
              </a:solidFill>
            </a:endParaRPr>
          </a:p>
          <a:p>
            <a:pPr marL="395138" lvl="3" indent="-719138"/>
            <a:endParaRPr lang="en-IE" sz="1800" dirty="0">
              <a:solidFill>
                <a:srgbClr val="3B3B3B"/>
              </a:solidFill>
            </a:endParaRPr>
          </a:p>
          <a:p>
            <a:pPr>
              <a:buFont typeface="Arial" pitchFamily="34" charset="0"/>
              <a:buChar char="•"/>
            </a:pPr>
            <a:endParaRPr lang="en-IE" sz="2000" dirty="0">
              <a:solidFill>
                <a:srgbClr val="3B3B3B"/>
              </a:solidFill>
            </a:endParaRPr>
          </a:p>
          <a:p>
            <a:pPr>
              <a:buFont typeface="Arial" pitchFamily="34" charset="0"/>
              <a:buChar char="•"/>
            </a:pPr>
            <a:endParaRPr lang="en-IE" sz="2000" b="1" dirty="0">
              <a:solidFill>
                <a:srgbClr val="3B3B3B"/>
              </a:solidFill>
            </a:endParaRPr>
          </a:p>
          <a:p>
            <a:endParaRPr lang="en-IE" sz="2400" dirty="0">
              <a:solidFill>
                <a:srgbClr val="0089C3"/>
              </a:solidFill>
            </a:endParaRPr>
          </a:p>
          <a:p>
            <a:pPr>
              <a:buFont typeface="Arial" pitchFamily="34" charset="0"/>
              <a:buChar char="•"/>
            </a:pPr>
            <a:endParaRPr lang="en-IE" dirty="0">
              <a:solidFill>
                <a:srgbClr val="3B3B3B"/>
              </a:solidFill>
            </a:endParaRPr>
          </a:p>
          <a:p>
            <a:endParaRPr lang="en-IE" sz="2000" dirty="0">
              <a:solidFill>
                <a:srgbClr val="3B3B3B"/>
              </a:solidFill>
            </a:endParaRPr>
          </a:p>
          <a:p>
            <a:pPr>
              <a:buFont typeface="Arial" pitchFamily="34" charset="0"/>
              <a:buChar char="•"/>
            </a:pPr>
            <a:endParaRPr lang="en-IE" sz="2000" dirty="0">
              <a:solidFill>
                <a:srgbClr val="3B3B3B"/>
              </a:solidFill>
            </a:endParaRPr>
          </a:p>
          <a:p>
            <a:pPr marL="361950" lvl="1" indent="-361950"/>
            <a:endParaRPr lang="en-IE" sz="2000" dirty="0">
              <a:solidFill>
                <a:srgbClr val="3B3B3B"/>
              </a:solidFill>
            </a:endParaRPr>
          </a:p>
          <a:p>
            <a:endParaRPr lang="en-IE" dirty="0">
              <a:solidFill>
                <a:srgbClr val="0074B4"/>
              </a:solidFill>
            </a:endParaRPr>
          </a:p>
          <a:p>
            <a:pPr lvl="2"/>
            <a:endParaRPr lang="en-IE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en-US" dirty="0"/>
          </a:p>
          <a:p>
            <a:pPr>
              <a:buFont typeface="Arial"/>
              <a:buChar char="•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096A35-0C1B-4F2D-80B2-53CB170A42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556792"/>
            <a:ext cx="2232248" cy="314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455678"/>
      </p:ext>
    </p:extLst>
  </p:cSld>
  <p:clrMapOvr>
    <a:masterClrMapping/>
  </p:clrMapOvr>
</p:sld>
</file>

<file path=ppt/theme/theme1.xml><?xml version="1.0" encoding="utf-8"?>
<a:theme xmlns:a="http://schemas.openxmlformats.org/drawingml/2006/main" name="ESW_PresTemplate_1">
  <a:themeElements>
    <a:clrScheme name="Custom 2">
      <a:dk1>
        <a:srgbClr val="0094BA"/>
      </a:dk1>
      <a:lt1>
        <a:sysClr val="window" lastClr="FFFFFF"/>
      </a:lt1>
      <a:dk2>
        <a:srgbClr val="61BCE0"/>
      </a:dk2>
      <a:lt2>
        <a:srgbClr val="C1C3BC"/>
      </a:lt2>
      <a:accent1>
        <a:srgbClr val="A7CD64"/>
      </a:accent1>
      <a:accent2>
        <a:srgbClr val="007F9C"/>
      </a:accent2>
      <a:accent3>
        <a:srgbClr val="00629B"/>
      </a:accent3>
      <a:accent4>
        <a:srgbClr val="162E74"/>
      </a:accent4>
      <a:accent5>
        <a:srgbClr val="4BACC6"/>
      </a:accent5>
      <a:accent6>
        <a:srgbClr val="90CEE6"/>
      </a:accent6>
      <a:hlink>
        <a:srgbClr val="FFFFFF"/>
      </a:hlink>
      <a:folHlink>
        <a:srgbClr val="007173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ESW_PresTemplate_1.potx</Template>
  <TotalTime>3744</TotalTime>
  <Words>450</Words>
  <Application>Microsoft Office PowerPoint</Application>
  <PresentationFormat>On-screen Show (4:3)</PresentationFormat>
  <Paragraphs>185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ＭＳ Ｐゴシック</vt:lpstr>
      <vt:lpstr>Arial</vt:lpstr>
      <vt:lpstr>Calibri</vt:lpstr>
      <vt:lpstr>Calibri Light</vt:lpstr>
      <vt:lpstr>Lucida Grande</vt:lpstr>
      <vt:lpstr>Times New Roman</vt:lpstr>
      <vt:lpstr>Verdana</vt:lpstr>
      <vt:lpstr>Wingdings</vt:lpstr>
      <vt:lpstr>ESW_PresTemplate_1</vt:lpstr>
      <vt:lpstr>Micro Enterprise Supports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Ireland’s Best Young Entrepreneur Awards 2019</vt:lpstr>
      <vt:lpstr>Let’s talk Finance!</vt:lpstr>
      <vt:lpstr>PowerPoint Presentation</vt:lpstr>
      <vt:lpstr>               LEO  FINANCIAL   SUPPORTS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</dc:creator>
  <cp:lastModifiedBy>Audrey Coyne</cp:lastModifiedBy>
  <cp:revision>307</cp:revision>
  <cp:lastPrinted>2018-09-05T17:19:34Z</cp:lastPrinted>
  <dcterms:created xsi:type="dcterms:W3CDTF">2011-04-28T10:07:37Z</dcterms:created>
  <dcterms:modified xsi:type="dcterms:W3CDTF">2019-03-06T19:36:22Z</dcterms:modified>
</cp:coreProperties>
</file>